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sldIdLst>
    <p:sldId id="256" r:id="rId2"/>
    <p:sldId id="295" r:id="rId3"/>
    <p:sldId id="296" r:id="rId4"/>
    <p:sldId id="301" r:id="rId5"/>
    <p:sldId id="297" r:id="rId6"/>
    <p:sldId id="298" r:id="rId7"/>
    <p:sldId id="299" r:id="rId8"/>
    <p:sldId id="300" r:id="rId9"/>
    <p:sldId id="302" r:id="rId10"/>
    <p:sldId id="303" r:id="rId11"/>
    <p:sldId id="257" r:id="rId12"/>
    <p:sldId id="304" r:id="rId13"/>
    <p:sldId id="258" r:id="rId14"/>
    <p:sldId id="305" r:id="rId1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DB0FC-FD3C-47B0-9EC9-50393F4AC3D3}" type="datetimeFigureOut">
              <a:rPr lang="hr-HR" smtClean="0"/>
              <a:pPr/>
              <a:t>11.11.2013.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06476-C876-44F5-A08D-3BB404EB10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120034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PC\Dropbox\Alfa\ilustracije\Naslovnic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5043" t="14563" r="27079" b="26375"/>
          <a:stretch>
            <a:fillRect/>
          </a:stretch>
        </p:blipFill>
        <p:spPr bwMode="auto">
          <a:xfrm rot="1449551">
            <a:off x="4821190" y="2591287"/>
            <a:ext cx="3015459" cy="36224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0000"/>
            <a:ext cx="7543800" cy="2593975"/>
          </a:xfrm>
        </p:spPr>
        <p:txBody>
          <a:bodyPr anchor="b"/>
          <a:lstStyle>
            <a:lvl1pPr>
              <a:defRPr sz="50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836712"/>
            <a:ext cx="6461760" cy="1066800"/>
          </a:xfrm>
        </p:spPr>
        <p:txBody>
          <a:bodyPr anchor="t">
            <a:noAutofit/>
          </a:bodyPr>
          <a:lstStyle>
            <a:lvl1pPr marL="0" indent="0" algn="l">
              <a:buNone/>
              <a:defRPr sz="5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11.11.2013.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331570"/>
            <a:ext cx="770384" cy="526429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11.11.2013.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11.11.2013.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11.11.2013.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331570"/>
            <a:ext cx="770384" cy="52642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331570"/>
            <a:ext cx="770384" cy="52642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344" y="6331570"/>
            <a:ext cx="770384" cy="526429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331570"/>
            <a:ext cx="770384" cy="526429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11.11.2013.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11.11.2013.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11.11.2013.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11.11.2013.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11.11.2013.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11.11.2013.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Pritisnite ikonu za dodavanje slike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11.11.2013.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C38D93F-CE82-4E12-A515-0A3A23BA27B9}" type="datetimeFigureOut">
              <a:rPr lang="hr-HR" smtClean="0"/>
              <a:pPr/>
              <a:t>11.11.2013.</a:t>
            </a:fld>
            <a:endParaRPr lang="hr-HR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331570"/>
            <a:ext cx="770384" cy="526429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3152"/>
            <a:ext cx="952381" cy="1238096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553152"/>
            <a:ext cx="952381" cy="1238096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3152"/>
            <a:ext cx="952381" cy="12380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543800" cy="2593975"/>
          </a:xfrm>
        </p:spPr>
        <p:txBody>
          <a:bodyPr/>
          <a:lstStyle/>
          <a:p>
            <a:r>
              <a:rPr lang="hr-HR" dirty="0" smtClean="0"/>
              <a:t>1.7. Svojstva računala</a:t>
            </a:r>
            <a:endParaRPr lang="hr-HR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hr-HR" dirty="0" smtClean="0"/>
              <a:t>1. Osnove informatike</a:t>
            </a:r>
          </a:p>
          <a:p>
            <a:endParaRPr lang="hr-HR" dirty="0"/>
          </a:p>
        </p:txBody>
      </p:sp>
      <p:sp>
        <p:nvSpPr>
          <p:cNvPr id="3" name="Naslov 1"/>
          <p:cNvSpPr txBox="1">
            <a:spLocks/>
          </p:cNvSpPr>
          <p:nvPr/>
        </p:nvSpPr>
        <p:spPr>
          <a:xfrm>
            <a:off x="611560" y="1700808"/>
            <a:ext cx="7543800" cy="9377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4400" b="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75807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Karakteristike računala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r-HR" b="1" dirty="0"/>
              <a:t>Start</a:t>
            </a:r>
            <a:r>
              <a:rPr lang="hr-HR" dirty="0"/>
              <a:t> → </a:t>
            </a:r>
            <a:r>
              <a:rPr lang="hr-HR" b="1" dirty="0"/>
              <a:t>Upravljačka ploča </a:t>
            </a:r>
            <a:r>
              <a:rPr lang="hr-HR" dirty="0"/>
              <a:t>→ </a:t>
            </a:r>
            <a:r>
              <a:rPr lang="hr-HR" b="1" dirty="0"/>
              <a:t>Sustav</a:t>
            </a:r>
            <a:r>
              <a:rPr lang="hr-HR" dirty="0"/>
              <a:t> → </a:t>
            </a:r>
            <a:r>
              <a:rPr lang="hr-HR" b="1" dirty="0"/>
              <a:t>Indeks zadovoljstva rada sa sustavom Windows</a:t>
            </a:r>
          </a:p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D090-9B4C-4AE1-A935-CE5B69517891}" type="datetime1">
              <a:rPr lang="hr-HR" smtClean="0"/>
              <a:pPr/>
              <a:t>11.11.2013.</a:t>
            </a:fld>
            <a:endParaRPr lang="hr-HR"/>
          </a:p>
        </p:txBody>
      </p:sp>
      <p:pic>
        <p:nvPicPr>
          <p:cNvPr id="5" name="Slika 4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564904"/>
            <a:ext cx="6120680" cy="41044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8997860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Sažetak</a:t>
            </a:r>
            <a:endParaRPr lang="hr-HR" sz="2800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539552" y="1844824"/>
            <a:ext cx="7859216" cy="460851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hr-HR" sz="2800" b="1" dirty="0" smtClean="0"/>
              <a:t>Radni takt </a:t>
            </a:r>
            <a:r>
              <a:rPr lang="hr-HR" sz="2800" dirty="0" smtClean="0"/>
              <a:t>je</a:t>
            </a:r>
            <a:r>
              <a:rPr lang="hr-HR" sz="2800" b="1" dirty="0" smtClean="0"/>
              <a:t> </a:t>
            </a:r>
            <a:r>
              <a:rPr lang="hr-HR" sz="2800" dirty="0" smtClean="0"/>
              <a:t>broj izvršenih operacija u jedinici vremena, mjeri se u Hz.</a:t>
            </a:r>
          </a:p>
          <a:p>
            <a:pPr lvl="0"/>
            <a:r>
              <a:rPr lang="hr-HR" sz="2800" b="1" dirty="0" smtClean="0"/>
              <a:t>Memorija</a:t>
            </a:r>
            <a:r>
              <a:rPr lang="hr-HR" sz="2800" dirty="0" smtClean="0"/>
              <a:t> je dio računala koja ima sposobnost pohrane određene količine podatka i programa. </a:t>
            </a:r>
          </a:p>
          <a:p>
            <a:pPr lvl="0"/>
            <a:r>
              <a:rPr lang="hr-HR" sz="2800" dirty="0" smtClean="0"/>
              <a:t>Po </a:t>
            </a:r>
            <a:r>
              <a:rPr lang="hr-HR" sz="2800" b="1" dirty="0" smtClean="0"/>
              <a:t>mogućnosti pohrane podataka</a:t>
            </a:r>
            <a:r>
              <a:rPr lang="hr-HR" sz="2800" dirty="0" smtClean="0"/>
              <a:t> memoriju dijelimo na:</a:t>
            </a:r>
          </a:p>
          <a:p>
            <a:pPr lvl="1"/>
            <a:r>
              <a:rPr lang="hr-HR" sz="3000" dirty="0" smtClean="0"/>
              <a:t>privremenu memoriju</a:t>
            </a:r>
          </a:p>
          <a:p>
            <a:pPr lvl="1"/>
            <a:r>
              <a:rPr lang="hr-HR" sz="3000" dirty="0" smtClean="0"/>
              <a:t>trajnu memoriju</a:t>
            </a:r>
          </a:p>
          <a:p>
            <a:pPr lvl="0"/>
            <a:r>
              <a:rPr lang="hr-HR" sz="2800" b="1" dirty="0" smtClean="0"/>
              <a:t>Privremena memorija (RAM – </a:t>
            </a:r>
            <a:r>
              <a:rPr lang="hr-HR" sz="2800" b="1" dirty="0" err="1" smtClean="0"/>
              <a:t>random</a:t>
            </a:r>
            <a:r>
              <a:rPr lang="hr-HR" sz="2800" b="1" dirty="0" smtClean="0"/>
              <a:t> access </a:t>
            </a:r>
            <a:r>
              <a:rPr lang="hr-HR" sz="2800" b="1" dirty="0" err="1" smtClean="0"/>
              <a:t>memory</a:t>
            </a:r>
            <a:r>
              <a:rPr lang="hr-HR" sz="2800" b="1" dirty="0" smtClean="0"/>
              <a:t>)</a:t>
            </a:r>
            <a:r>
              <a:rPr lang="hr-HR" sz="2800" dirty="0" smtClean="0"/>
              <a:t> podatke čuva samo dok je računalo uključeno, isključenjem računala sadržaj se briše.</a:t>
            </a:r>
          </a:p>
          <a:p>
            <a:pPr lvl="0"/>
            <a:endParaRPr lang="hr-HR" sz="280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9A12-0BA6-4057-A888-9EDDCF9E674A}" type="datetime1">
              <a:rPr lang="hr-HR" smtClean="0"/>
              <a:pPr/>
              <a:t>11.11.2013.</a:t>
            </a:fld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2123728" y="1124744"/>
            <a:ext cx="42385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Svojstva računala</a:t>
            </a:r>
            <a:endParaRPr lang="hr-HR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25245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/>
          <a:lstStyle/>
          <a:p>
            <a:r>
              <a:rPr lang="hr-HR" dirty="0" smtClean="0"/>
              <a:t>Sažetak</a:t>
            </a:r>
            <a:endParaRPr lang="hr-HR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67544" y="1772816"/>
            <a:ext cx="7620000" cy="4800600"/>
          </a:xfrm>
        </p:spPr>
        <p:txBody>
          <a:bodyPr/>
          <a:lstStyle/>
          <a:p>
            <a:pPr lvl="0"/>
            <a:r>
              <a:rPr lang="hr-HR" sz="2800" dirty="0" smtClean="0"/>
              <a:t>Trajna memorija (</a:t>
            </a:r>
            <a:r>
              <a:rPr lang="hr-HR" sz="2800" b="1" dirty="0" smtClean="0"/>
              <a:t>ROM</a:t>
            </a:r>
            <a:r>
              <a:rPr lang="hr-HR" sz="2800" dirty="0" smtClean="0"/>
              <a:t> – </a:t>
            </a:r>
            <a:r>
              <a:rPr lang="hr-HR" sz="2800" dirty="0" err="1" smtClean="0"/>
              <a:t>read</a:t>
            </a:r>
            <a:r>
              <a:rPr lang="hr-HR" sz="2800" dirty="0" smtClean="0"/>
              <a:t> </a:t>
            </a:r>
            <a:r>
              <a:rPr lang="hr-HR" sz="2800" dirty="0" err="1" smtClean="0"/>
              <a:t>only</a:t>
            </a:r>
            <a:r>
              <a:rPr lang="hr-HR" sz="2800" dirty="0" smtClean="0"/>
              <a:t> </a:t>
            </a:r>
            <a:r>
              <a:rPr lang="hr-HR" sz="2800" dirty="0" err="1" smtClean="0"/>
              <a:t>memory</a:t>
            </a:r>
            <a:r>
              <a:rPr lang="hr-HR" sz="2800" dirty="0" smtClean="0"/>
              <a:t>) podatke čuva trajno i ne ovisi o napajanju računala.</a:t>
            </a:r>
          </a:p>
          <a:p>
            <a:pPr lvl="0"/>
            <a:r>
              <a:rPr lang="hr-HR" sz="2800" b="1" dirty="0" smtClean="0"/>
              <a:t>Kapacitet spremnika tvrdog diska </a:t>
            </a:r>
            <a:r>
              <a:rPr lang="hr-HR" sz="2800" dirty="0" smtClean="0"/>
              <a:t>(</a:t>
            </a:r>
            <a:r>
              <a:rPr lang="hr-HR" sz="2800" dirty="0" err="1" smtClean="0"/>
              <a:t>eng</a:t>
            </a:r>
            <a:r>
              <a:rPr lang="hr-HR" sz="2800" dirty="0" smtClean="0"/>
              <a:t>. </a:t>
            </a:r>
            <a:r>
              <a:rPr lang="hr-HR" sz="2800" dirty="0" err="1" smtClean="0"/>
              <a:t>hard</a:t>
            </a:r>
            <a:r>
              <a:rPr lang="hr-HR" sz="2800" dirty="0" smtClean="0"/>
              <a:t> disk) je raspoloživa količina prostora za pohranu podataka.</a:t>
            </a:r>
          </a:p>
          <a:p>
            <a:pPr lvl="0"/>
            <a:r>
              <a:rPr lang="hr-HR" sz="2800" b="1" dirty="0" smtClean="0"/>
              <a:t>Brzina prijenosa podataka </a:t>
            </a:r>
            <a:r>
              <a:rPr lang="hr-HR" sz="2800" dirty="0" smtClean="0"/>
              <a:t>– brzina kojom se prijenose podatci unutar računala između komponenti ili između računala. </a:t>
            </a:r>
          </a:p>
          <a:p>
            <a:pPr lvl="0"/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9A12-0BA6-4057-A888-9EDDCF9E674A}" type="datetime1">
              <a:rPr lang="hr-HR" smtClean="0"/>
              <a:pPr/>
              <a:t>11.11.2013.</a:t>
            </a:fld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2123728" y="980728"/>
            <a:ext cx="42385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Svojstva računala</a:t>
            </a:r>
            <a:endParaRPr lang="hr-HR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2" descr="D:\Alfa udžbenici\alfic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5445224"/>
            <a:ext cx="1368221" cy="12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5944278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628800"/>
            <a:ext cx="7620000" cy="3917032"/>
          </a:xfrm>
        </p:spPr>
        <p:txBody>
          <a:bodyPr>
            <a:noAutofit/>
          </a:bodyPr>
          <a:lstStyle/>
          <a:p>
            <a:pPr marL="457200" indent="-342900">
              <a:buFont typeface="+mj-lt"/>
              <a:buAutoNum type="arabicPeriod"/>
            </a:pPr>
            <a:r>
              <a:rPr lang="hr-HR" sz="2400" dirty="0"/>
              <a:t>Što je radni takt?</a:t>
            </a:r>
          </a:p>
          <a:p>
            <a:pPr marL="457200" indent="-342900">
              <a:buFont typeface="+mj-lt"/>
              <a:buAutoNum type="arabicPeriod"/>
            </a:pPr>
            <a:r>
              <a:rPr lang="hr-HR" sz="2400" dirty="0"/>
              <a:t>U kojim jedinicama izražavamo radni takt kod suvremenih računala?</a:t>
            </a:r>
          </a:p>
          <a:p>
            <a:pPr marL="457200" indent="-342900">
              <a:buFont typeface="+mj-lt"/>
              <a:buAutoNum type="arabicPeriod"/>
            </a:pPr>
            <a:r>
              <a:rPr lang="hr-HR" sz="2400" dirty="0"/>
              <a:t>Što je memorija?</a:t>
            </a:r>
          </a:p>
          <a:p>
            <a:pPr marL="457200" indent="-342900">
              <a:buFont typeface="+mj-lt"/>
              <a:buAutoNum type="arabicPeriod"/>
            </a:pPr>
            <a:r>
              <a:rPr lang="hr-HR" sz="2400" dirty="0"/>
              <a:t>Kako dijelimo memoriju po mogućnosti pohrane podataka?</a:t>
            </a:r>
          </a:p>
          <a:p>
            <a:pPr marL="457200" indent="-342900">
              <a:buFont typeface="+mj-lt"/>
              <a:buAutoNum type="arabicPeriod"/>
            </a:pPr>
            <a:r>
              <a:rPr lang="hr-HR" sz="2400" dirty="0"/>
              <a:t>Što je privremena memorija?</a:t>
            </a:r>
          </a:p>
          <a:p>
            <a:pPr marL="457200" indent="-342900">
              <a:buFont typeface="+mj-lt"/>
              <a:buAutoNum type="arabicPeriod"/>
            </a:pPr>
            <a:r>
              <a:rPr lang="hr-HR" sz="2400" dirty="0"/>
              <a:t>Što je trajna memorija</a:t>
            </a:r>
            <a:r>
              <a:rPr lang="hr-HR" sz="2400" dirty="0" smtClean="0"/>
              <a:t>?</a:t>
            </a:r>
          </a:p>
          <a:p>
            <a:pPr marL="457200" indent="-342900">
              <a:buFont typeface="+mj-lt"/>
              <a:buAutoNum type="arabicPeriod"/>
            </a:pPr>
            <a:r>
              <a:rPr lang="hr-HR" sz="2400" dirty="0"/>
              <a:t>Što je kapacitet spremnika tvrdog diska?</a:t>
            </a:r>
          </a:p>
          <a:p>
            <a:pPr marL="457200" indent="-342900">
              <a:buFont typeface="+mj-lt"/>
              <a:buAutoNum type="arabicPeriod"/>
            </a:pPr>
            <a:r>
              <a:rPr lang="hr-HR" sz="2400" dirty="0"/>
              <a:t>Što je brzina prijenosa podataka ?</a:t>
            </a:r>
          </a:p>
          <a:p>
            <a:pPr marL="457200" indent="-342900">
              <a:buFont typeface="+mj-lt"/>
              <a:buAutoNum type="arabicPeriod"/>
            </a:pPr>
            <a:endParaRPr lang="hr-HR" sz="240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D654-95FA-4641-97A4-7E4C5F867318}" type="datetime1">
              <a:rPr lang="hr-HR" smtClean="0"/>
              <a:pPr/>
              <a:t>11.11.2013.</a:t>
            </a:fld>
            <a:endParaRPr lang="hr-HR"/>
          </a:p>
        </p:txBody>
      </p:sp>
      <p:pic>
        <p:nvPicPr>
          <p:cNvPr id="6" name="Picture 2" descr="D:\Alfa udžbenici\Ponovimo robotic.jpg"/>
          <p:cNvPicPr>
            <a:picLocks noChangeAspect="1" noChangeArrowheads="1"/>
          </p:cNvPicPr>
          <p:nvPr/>
        </p:nvPicPr>
        <p:blipFill>
          <a:blip r:embed="rId2" cstate="print"/>
          <a:srcRect l="19740" t="24003" r="23861" b="19991"/>
          <a:stretch>
            <a:fillRect/>
          </a:stretch>
        </p:blipFill>
        <p:spPr bwMode="auto">
          <a:xfrm>
            <a:off x="3131840" y="0"/>
            <a:ext cx="2880320" cy="2016224"/>
          </a:xfrm>
          <a:prstGeom prst="rect">
            <a:avLst/>
          </a:prstGeom>
          <a:noFill/>
        </p:spPr>
      </p:pic>
      <p:sp>
        <p:nvSpPr>
          <p:cNvPr id="7" name="TekstniOkvir 6"/>
          <p:cNvSpPr txBox="1"/>
          <p:nvPr/>
        </p:nvSpPr>
        <p:spPr>
          <a:xfrm rot="152578">
            <a:off x="4865715" y="497302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/>
              <a:t>Ponovimo!</a:t>
            </a:r>
            <a:endParaRPr lang="hr-HR" sz="1200" b="1" dirty="0"/>
          </a:p>
        </p:txBody>
      </p:sp>
      <p:pic>
        <p:nvPicPr>
          <p:cNvPr id="8" name="Picture 3" descr="D:\Alfa udžbenici\alfic\11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717032"/>
            <a:ext cx="1005890" cy="12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4835335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916832"/>
            <a:ext cx="7620000" cy="3888432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rabicPeriod" startAt="9"/>
            </a:pPr>
            <a:r>
              <a:rPr lang="hr-HR" sz="2400" dirty="0" smtClean="0"/>
              <a:t>Koliko </a:t>
            </a:r>
            <a:r>
              <a:rPr lang="hr-HR" sz="2400" dirty="0"/>
              <a:t>iznose današnje brzine prijenosa podataka </a:t>
            </a:r>
            <a:r>
              <a:rPr lang="hr-HR" sz="2400" dirty="0" err="1"/>
              <a:t>internetom</a:t>
            </a:r>
            <a:r>
              <a:rPr lang="hr-HR" sz="2400" dirty="0"/>
              <a:t>?</a:t>
            </a:r>
          </a:p>
          <a:p>
            <a:pPr marL="457200" indent="-342900">
              <a:buFont typeface="+mj-lt"/>
              <a:buAutoNum type="arabicPeriod" startAt="9"/>
            </a:pPr>
            <a:r>
              <a:rPr lang="hr-HR" sz="2400" dirty="0"/>
              <a:t>Na računalu kojim se koristiš provjeri slijedeće:</a:t>
            </a:r>
          </a:p>
          <a:p>
            <a:pPr marL="868680" lvl="1" indent="-457200">
              <a:buFont typeface="+mj-lt"/>
              <a:buAutoNum type="alphaLcParenR"/>
            </a:pPr>
            <a:r>
              <a:rPr lang="hr-HR" sz="2400" dirty="0" smtClean="0"/>
              <a:t>naziv procesora</a:t>
            </a:r>
            <a:endParaRPr lang="hr-HR" sz="2400" dirty="0"/>
          </a:p>
          <a:p>
            <a:pPr marL="868680" lvl="1" indent="-457200">
              <a:buFont typeface="+mj-lt"/>
              <a:buAutoNum type="alphaLcParenR"/>
            </a:pPr>
            <a:r>
              <a:rPr lang="hr-HR" sz="2400" dirty="0"/>
              <a:t>b</a:t>
            </a:r>
            <a:r>
              <a:rPr lang="hr-HR" sz="2400" dirty="0" smtClean="0"/>
              <a:t>rzinu procesora</a:t>
            </a:r>
            <a:endParaRPr lang="hr-HR" sz="2400" dirty="0"/>
          </a:p>
          <a:p>
            <a:pPr marL="868680" lvl="1" indent="-457200">
              <a:buFont typeface="+mj-lt"/>
              <a:buAutoNum type="alphaLcParenR"/>
            </a:pPr>
            <a:r>
              <a:rPr lang="hr-HR" sz="2400" dirty="0"/>
              <a:t>k</a:t>
            </a:r>
            <a:r>
              <a:rPr lang="hr-HR" sz="2400" dirty="0" smtClean="0"/>
              <a:t>oličinu </a:t>
            </a:r>
            <a:r>
              <a:rPr lang="hr-HR" sz="2400" dirty="0"/>
              <a:t>radne (RAM) </a:t>
            </a:r>
            <a:r>
              <a:rPr lang="hr-HR" sz="2400" dirty="0" smtClean="0"/>
              <a:t>memorije</a:t>
            </a:r>
            <a:endParaRPr lang="hr-HR" sz="2400" dirty="0"/>
          </a:p>
          <a:p>
            <a:pPr marL="868680" lvl="1" indent="-457200">
              <a:buFont typeface="+mj-lt"/>
              <a:buAutoNum type="alphaLcParenR"/>
            </a:pPr>
            <a:r>
              <a:rPr lang="hr-HR" sz="2400" dirty="0"/>
              <a:t>k</a:t>
            </a:r>
            <a:r>
              <a:rPr lang="hr-HR" sz="2400" dirty="0" smtClean="0"/>
              <a:t>apacitet </a:t>
            </a:r>
            <a:r>
              <a:rPr lang="hr-HR" sz="2400" dirty="0"/>
              <a:t>spremnika tvrdog </a:t>
            </a:r>
            <a:r>
              <a:rPr lang="hr-HR" sz="2400" dirty="0" smtClean="0"/>
              <a:t>diska</a:t>
            </a:r>
            <a:endParaRPr lang="hr-HR" sz="2400" dirty="0"/>
          </a:p>
          <a:p>
            <a:pPr marL="868680" lvl="1" indent="-457200">
              <a:buFont typeface="+mj-lt"/>
              <a:buAutoNum type="alphaLcParenR"/>
            </a:pPr>
            <a:r>
              <a:rPr lang="hr-HR" sz="2400" dirty="0"/>
              <a:t>i</a:t>
            </a:r>
            <a:r>
              <a:rPr lang="hr-HR" sz="2400" dirty="0" smtClean="0"/>
              <a:t>ndeks </a:t>
            </a:r>
            <a:r>
              <a:rPr lang="hr-HR" sz="2400" dirty="0"/>
              <a:t>zadovoljstva rada sa sustavom Windows za najnižu komponentu</a:t>
            </a:r>
          </a:p>
          <a:p>
            <a:endParaRPr lang="hr-HR" sz="240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8E55-F748-49C0-A471-5FB59D7A8C89}" type="datetime1">
              <a:rPr lang="hr-HR" smtClean="0"/>
              <a:pPr/>
              <a:t>11.11.2013.</a:t>
            </a:fld>
            <a:endParaRPr lang="hr-HR"/>
          </a:p>
        </p:txBody>
      </p:sp>
      <p:pic>
        <p:nvPicPr>
          <p:cNvPr id="6" name="Picture 2" descr="D:\Alfa udžbenici\Ponovimo robotic.jpg"/>
          <p:cNvPicPr>
            <a:picLocks noChangeAspect="1" noChangeArrowheads="1"/>
          </p:cNvPicPr>
          <p:nvPr/>
        </p:nvPicPr>
        <p:blipFill>
          <a:blip r:embed="rId2" cstate="print"/>
          <a:srcRect l="19740" t="24003" r="23861" b="19991"/>
          <a:stretch>
            <a:fillRect/>
          </a:stretch>
        </p:blipFill>
        <p:spPr bwMode="auto">
          <a:xfrm>
            <a:off x="3131840" y="0"/>
            <a:ext cx="2880320" cy="2016224"/>
          </a:xfrm>
          <a:prstGeom prst="rect">
            <a:avLst/>
          </a:prstGeom>
          <a:noFill/>
        </p:spPr>
      </p:pic>
      <p:sp>
        <p:nvSpPr>
          <p:cNvPr id="7" name="TekstniOkvir 6"/>
          <p:cNvSpPr txBox="1"/>
          <p:nvPr/>
        </p:nvSpPr>
        <p:spPr>
          <a:xfrm rot="152578">
            <a:off x="4865716" y="497303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/>
              <a:t>Ponovimo!</a:t>
            </a:r>
            <a:endParaRPr lang="hr-HR" sz="1200" b="1" dirty="0"/>
          </a:p>
        </p:txBody>
      </p:sp>
      <p:pic>
        <p:nvPicPr>
          <p:cNvPr id="8" name="Picture 3" descr="D:\Alfa udžbenici\alfic\11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356992"/>
            <a:ext cx="1005890" cy="12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5841341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 Brzina procesora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Središnja jedinica za obradu podataka ili procesor obrađuje podatke, upravlja protokom podataka te usklađuje nadzor rada cijelog sustava. </a:t>
            </a:r>
          </a:p>
          <a:p>
            <a:r>
              <a:rPr lang="hr-HR" dirty="0" smtClean="0"/>
              <a:t>Sastavljen je od aritmetičko logičke cjeline i upravljačke jedinice. 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E365E-E362-435B-829F-55BFC83CB991}" type="datetime1">
              <a:rPr lang="hr-HR" smtClean="0"/>
              <a:pPr/>
              <a:t>11.11.2013.</a:t>
            </a:fld>
            <a:endParaRPr lang="hr-HR"/>
          </a:p>
        </p:txBody>
      </p:sp>
      <p:pic>
        <p:nvPicPr>
          <p:cNvPr id="5" name="Slika 4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355" y="3840915"/>
            <a:ext cx="5400600" cy="24482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23551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 Brzina procesora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Brzina rada procesora ili radni takt mjeri se brojem izvršenih operacija u jedinici vremena. </a:t>
            </a:r>
          </a:p>
          <a:p>
            <a:r>
              <a:rPr lang="hr-HR" dirty="0" smtClean="0"/>
              <a:t>Suvremeni procesori danas obrađuju istovremeno 32 ili 64 bita. </a:t>
            </a:r>
          </a:p>
          <a:p>
            <a:r>
              <a:rPr lang="hr-HR" dirty="0" smtClean="0"/>
              <a:t>Podatke obrađuje u koracima, jednu operaciju iza druge, a broj koraka u obrađenoj u sekundi nazivamo radni takt. </a:t>
            </a:r>
          </a:p>
          <a:p>
            <a:r>
              <a:rPr lang="hr-HR" dirty="0" smtClean="0"/>
              <a:t>Radni takt  izražava se u Hz (</a:t>
            </a:r>
            <a:r>
              <a:rPr lang="hr-HR" dirty="0" err="1" smtClean="0"/>
              <a:t>Hercima</a:t>
            </a:r>
            <a:r>
              <a:rPr lang="hr-HR" dirty="0" smtClean="0"/>
              <a:t>), odnosno u većim jedinicama kao što su </a:t>
            </a:r>
            <a:r>
              <a:rPr lang="hr-HR" dirty="0" err="1" smtClean="0"/>
              <a:t>megaherci</a:t>
            </a:r>
            <a:r>
              <a:rPr lang="hr-HR" dirty="0" smtClean="0"/>
              <a:t> (</a:t>
            </a:r>
            <a:r>
              <a:rPr lang="hr-HR" dirty="0" err="1" smtClean="0"/>
              <a:t>MHz</a:t>
            </a:r>
            <a:r>
              <a:rPr lang="hr-HR" dirty="0" smtClean="0"/>
              <a:t>) i </a:t>
            </a:r>
            <a:r>
              <a:rPr lang="hr-HR" dirty="0" err="1" smtClean="0"/>
              <a:t>gigahercima</a:t>
            </a:r>
            <a:r>
              <a:rPr lang="hr-HR" dirty="0" smtClean="0"/>
              <a:t> (</a:t>
            </a:r>
            <a:r>
              <a:rPr lang="hr-HR" dirty="0" err="1" smtClean="0"/>
              <a:t>GHz</a:t>
            </a:r>
            <a:r>
              <a:rPr lang="hr-HR" dirty="0" smtClean="0"/>
              <a:t>). </a:t>
            </a:r>
          </a:p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9718-F864-4228-820D-19B342D452E5}" type="datetime1">
              <a:rPr lang="hr-HR" smtClean="0"/>
              <a:pPr/>
              <a:t>11.11.2013.</a:t>
            </a:fld>
            <a:endParaRPr lang="hr-HR"/>
          </a:p>
        </p:txBody>
      </p:sp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04135042"/>
              </p:ext>
            </p:extLst>
          </p:nvPr>
        </p:nvGraphicFramePr>
        <p:xfrm>
          <a:off x="1835696" y="4869160"/>
          <a:ext cx="4536504" cy="15567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7877"/>
                <a:gridCol w="2548627"/>
              </a:tblGrid>
              <a:tr h="3113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Radni takt</a:t>
                      </a:r>
                      <a:endParaRPr lang="hr-H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Opis</a:t>
                      </a:r>
                      <a:endParaRPr lang="hr-H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13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1 Hz</a:t>
                      </a:r>
                      <a:endParaRPr lang="hr-H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1 operacija u sekundi</a:t>
                      </a:r>
                      <a:endParaRPr lang="hr-H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13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1 KHz</a:t>
                      </a:r>
                      <a:endParaRPr lang="hr-H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1000 Hz</a:t>
                      </a:r>
                      <a:endParaRPr lang="hr-H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13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1 MHz</a:t>
                      </a:r>
                      <a:endParaRPr lang="hr-H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1000 KHz = 1 000 000 Hz</a:t>
                      </a:r>
                      <a:endParaRPr lang="hr-H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13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1 GHz</a:t>
                      </a:r>
                      <a:endParaRPr lang="hr-H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1 000 </a:t>
                      </a:r>
                      <a:r>
                        <a:rPr lang="hr-HR" sz="1400" dirty="0" err="1">
                          <a:effectLst/>
                        </a:rPr>
                        <a:t>MHz</a:t>
                      </a:r>
                      <a:r>
                        <a:rPr lang="hr-HR" sz="1400" dirty="0">
                          <a:effectLst/>
                        </a:rPr>
                        <a:t> = 1 000 </a:t>
                      </a:r>
                      <a:r>
                        <a:rPr lang="hr-HR" sz="1400" dirty="0" err="1">
                          <a:effectLst/>
                        </a:rPr>
                        <a:t>000</a:t>
                      </a:r>
                      <a:r>
                        <a:rPr lang="hr-HR" sz="1400" dirty="0">
                          <a:effectLst/>
                        </a:rPr>
                        <a:t> 000 Hz</a:t>
                      </a:r>
                      <a:endParaRPr lang="hr-H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4483960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Uloga RAM-a za brzinu rada računala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Memorija je dio računala koja ima sposobnost pohrane određene količine podatka i programa. </a:t>
            </a:r>
          </a:p>
          <a:p>
            <a:r>
              <a:rPr lang="hr-HR" dirty="0" smtClean="0"/>
              <a:t>Kapacitet memorije određuje količinu podataka koju ta memorija može pohraniti. </a:t>
            </a:r>
          </a:p>
          <a:p>
            <a:r>
              <a:rPr lang="hr-HR" dirty="0" smtClean="0"/>
              <a:t>Obično se izražava u megabajtima (MB), gigabajtima (GB) i </a:t>
            </a:r>
            <a:r>
              <a:rPr lang="hr-HR" dirty="0" err="1" smtClean="0"/>
              <a:t>terabajtima</a:t>
            </a:r>
            <a:r>
              <a:rPr lang="hr-HR" dirty="0" smtClean="0"/>
              <a:t> (TB) što ovisi na koju se memoriju odnosi. </a:t>
            </a:r>
          </a:p>
          <a:p>
            <a:pPr>
              <a:buNone/>
            </a:pPr>
            <a:endParaRPr lang="hr-HR" dirty="0" smtClean="0"/>
          </a:p>
          <a:p>
            <a:r>
              <a:rPr lang="hr-HR" b="1" dirty="0" smtClean="0"/>
              <a:t>Po mogućnosti pohrane podataka </a:t>
            </a:r>
            <a:r>
              <a:rPr lang="hr-HR" dirty="0" smtClean="0"/>
              <a:t>memoriju dijelimo na:</a:t>
            </a:r>
          </a:p>
          <a:p>
            <a:pPr lvl="1"/>
            <a:r>
              <a:rPr lang="hr-HR" sz="2200" dirty="0" smtClean="0"/>
              <a:t>privremenu memoriju</a:t>
            </a:r>
          </a:p>
          <a:p>
            <a:pPr lvl="1"/>
            <a:r>
              <a:rPr lang="hr-HR" sz="2200" dirty="0" smtClean="0"/>
              <a:t>trajnu memoriju</a:t>
            </a:r>
            <a:endParaRPr lang="hr-HR" sz="220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D090-9B4C-4AE1-A935-CE5B69517891}" type="datetime1">
              <a:rPr lang="hr-HR" smtClean="0"/>
              <a:pPr/>
              <a:t>11.11.2013.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63208971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Privremena memorija (RAM – random access memory)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Podatke čuva samo dok je računalo uključeno, isključenjem računala sadržaj se briše. </a:t>
            </a:r>
          </a:p>
          <a:p>
            <a:r>
              <a:rPr lang="hr-HR" dirty="0" smtClean="0"/>
              <a:t>Ovu memoriju procesor rabi za pohranu podataka, koja je znatno brža od pomoćnih spremnika. </a:t>
            </a:r>
          </a:p>
          <a:p>
            <a:r>
              <a:rPr lang="hr-HR" dirty="0" smtClean="0"/>
              <a:t>Suvremena računala raspolažu radnim memorijama kapaciteta nekoliko GB. </a:t>
            </a:r>
          </a:p>
          <a:p>
            <a:r>
              <a:rPr lang="hr-HR" dirty="0" smtClean="0"/>
              <a:t>Ukoliko imate jak procesor (brzi procesor), a premalo RAM memorije, računalo će raditi sporo.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D090-9B4C-4AE1-A935-CE5B69517891}" type="datetime1">
              <a:rPr lang="hr-HR" smtClean="0"/>
              <a:pPr/>
              <a:t>11.11.2013.</a:t>
            </a:fld>
            <a:endParaRPr lang="hr-HR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152012">
            <a:off x="3563889" y="3617640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315572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Trajna memorija (ROM – read only memory)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Podatke čuva trajno i ne ovisi o napajanju računala. </a:t>
            </a:r>
          </a:p>
          <a:p>
            <a:r>
              <a:rPr lang="hr-HR" dirty="0" smtClean="0"/>
              <a:t>Podatci se mogu upisivati samo jedanput te nakon toga čitati koliko puta želimo </a:t>
            </a:r>
          </a:p>
          <a:p>
            <a:r>
              <a:rPr lang="hr-HR" dirty="0" smtClean="0"/>
              <a:t>Bitno je istaknuti da podatke ne možemo mijenjati, brisati ili upisivati nove.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D090-9B4C-4AE1-A935-CE5B69517891}" type="datetime1">
              <a:rPr lang="hr-HR" smtClean="0"/>
              <a:pPr/>
              <a:t>11.11.2013.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917435256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Istražimo računalo koje koristimo</a:t>
            </a:r>
            <a:endParaRPr lang="hr-H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340768"/>
            <a:ext cx="9774066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D090-9B4C-4AE1-A935-CE5B69517891}" type="datetime1">
              <a:rPr lang="hr-HR" smtClean="0"/>
              <a:pPr/>
              <a:t>11.11.2013.</a:t>
            </a:fld>
            <a:endParaRPr lang="hr-HR"/>
          </a:p>
        </p:txBody>
      </p:sp>
      <p:pic>
        <p:nvPicPr>
          <p:cNvPr id="6" name="Slika 5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320032"/>
            <a:ext cx="5328592" cy="43204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0513220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Kapacitet spremnika tvrdog diska (</a:t>
            </a:r>
            <a:r>
              <a:rPr lang="hr-HR" dirty="0" err="1"/>
              <a:t>eng</a:t>
            </a:r>
            <a:r>
              <a:rPr lang="hr-HR" dirty="0"/>
              <a:t>. </a:t>
            </a:r>
            <a:r>
              <a:rPr lang="hr-HR" dirty="0" err="1"/>
              <a:t>hard</a:t>
            </a:r>
            <a:r>
              <a:rPr lang="hr-HR" dirty="0"/>
              <a:t> disk)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86296" y="1711961"/>
            <a:ext cx="3941688" cy="4800600"/>
          </a:xfrm>
        </p:spPr>
        <p:txBody>
          <a:bodyPr>
            <a:normAutofit/>
          </a:bodyPr>
          <a:lstStyle/>
          <a:p>
            <a:r>
              <a:rPr lang="hr-HR" dirty="0" smtClean="0"/>
              <a:t>Raspoloživa </a:t>
            </a:r>
            <a:r>
              <a:rPr lang="hr-HR" dirty="0"/>
              <a:t>količina prostora za pohranu podataka. </a:t>
            </a:r>
            <a:endParaRPr lang="hr-HR" dirty="0" smtClean="0"/>
          </a:p>
          <a:p>
            <a:r>
              <a:rPr lang="hr-HR" dirty="0" smtClean="0"/>
              <a:t>Kada </a:t>
            </a:r>
            <a:r>
              <a:rPr lang="hr-HR" dirty="0"/>
              <a:t>nema dovoljno mjesta u privremenoj memoriji, dijelovi  podataka pohranjuju se na tvrdi disk, što znatno usporava proces.  </a:t>
            </a:r>
            <a:endParaRPr lang="hr-HR" dirty="0" smtClean="0"/>
          </a:p>
          <a:p>
            <a:r>
              <a:rPr lang="hr-HR" dirty="0" smtClean="0"/>
              <a:t>Često </a:t>
            </a:r>
            <a:r>
              <a:rPr lang="hr-HR" dirty="0"/>
              <a:t>programi i podatci zauzimaju velike količine memorije podataka tako da kapaciteti (memorije, spremnika) diskova iznose više od 1TB. 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D090-9B4C-4AE1-A935-CE5B69517891}" type="datetime1">
              <a:rPr lang="hr-HR" smtClean="0"/>
              <a:pPr/>
              <a:t>11.11.2013.</a:t>
            </a:fld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856" y="1714500"/>
            <a:ext cx="4123345" cy="32986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1552075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Kapacitet tvrdog diska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Računalo</a:t>
            </a:r>
            <a:r>
              <a:rPr lang="hr-HR" dirty="0"/>
              <a:t> (</a:t>
            </a:r>
            <a:r>
              <a:rPr lang="hr-HR" dirty="0" err="1"/>
              <a:t>Computer</a:t>
            </a:r>
            <a:r>
              <a:rPr lang="hr-HR" dirty="0"/>
              <a:t>) → odabrati </a:t>
            </a:r>
            <a:r>
              <a:rPr lang="hr-HR" b="1" dirty="0"/>
              <a:t>tvrdi disk </a:t>
            </a:r>
            <a:r>
              <a:rPr lang="hr-HR" dirty="0"/>
              <a:t>→ desni klik mišem te iz brzog izbornika odabrati </a:t>
            </a:r>
            <a:r>
              <a:rPr lang="hr-HR" b="1" dirty="0" smtClean="0"/>
              <a:t>Svojstva</a:t>
            </a:r>
            <a:endParaRPr lang="hr-HR" b="1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D090-9B4C-4AE1-A935-CE5B69517891}" type="datetime1">
              <a:rPr lang="hr-HR" smtClean="0"/>
              <a:pPr/>
              <a:t>11.11.2013.</a:t>
            </a:fld>
            <a:endParaRPr lang="hr-HR"/>
          </a:p>
        </p:txBody>
      </p:sp>
      <p:pic>
        <p:nvPicPr>
          <p:cNvPr id="5" name="Slika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691" y="2720289"/>
            <a:ext cx="4608512" cy="2594570"/>
          </a:xfrm>
          <a:prstGeom prst="rect">
            <a:avLst/>
          </a:prstGeom>
        </p:spPr>
      </p:pic>
      <p:pic>
        <p:nvPicPr>
          <p:cNvPr id="6" name="Slika 5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694393"/>
            <a:ext cx="2855834" cy="34586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28832677"/>
      </p:ext>
    </p:extLst>
  </p:cSld>
  <p:clrMapOvr>
    <a:masterClrMapping/>
  </p:clrMapOvr>
  <p:transition spd="slow">
    <p:split orient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fa_osnov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sjednost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Alfa_osnove</Template>
  <TotalTime>568</TotalTime>
  <Words>659</Words>
  <Application>Microsoft Office PowerPoint</Application>
  <PresentationFormat>Prikaz na zaslonu (4:3)</PresentationFormat>
  <Paragraphs>89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5" baseType="lpstr">
      <vt:lpstr>Alfa_osnove</vt:lpstr>
      <vt:lpstr>1.7. Svojstva računala</vt:lpstr>
      <vt:lpstr> Brzina procesora</vt:lpstr>
      <vt:lpstr> Brzina procesora</vt:lpstr>
      <vt:lpstr>Uloga RAM-a za brzinu rada računala </vt:lpstr>
      <vt:lpstr>Privremena memorija (RAM – random access memory)</vt:lpstr>
      <vt:lpstr>Trajna memorija (ROM – read only memory)</vt:lpstr>
      <vt:lpstr>Istražimo računalo koje koristimo</vt:lpstr>
      <vt:lpstr>Kapacitet spremnika tvrdog diska (eng. hard disk)</vt:lpstr>
      <vt:lpstr>Kapacitet tvrdog diska</vt:lpstr>
      <vt:lpstr>Karakteristike računala</vt:lpstr>
      <vt:lpstr>Sažetak</vt:lpstr>
      <vt:lpstr>Sažetak</vt:lpstr>
      <vt:lpstr>Slajd 13</vt:lpstr>
      <vt:lpstr>Slajd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</dc:title>
  <dc:creator>Blaženka</dc:creator>
  <cp:lastModifiedBy>Vesna Majdandžić</cp:lastModifiedBy>
  <cp:revision>22</cp:revision>
  <dcterms:created xsi:type="dcterms:W3CDTF">2013-04-15T10:22:21Z</dcterms:created>
  <dcterms:modified xsi:type="dcterms:W3CDTF">2013-11-11T22:59:53Z</dcterms:modified>
</cp:coreProperties>
</file>