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tiff" ContentType="image/tif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1"/>
  </p:notesMasterIdLst>
  <p:sldIdLst>
    <p:sldId id="256" r:id="rId2"/>
    <p:sldId id="306" r:id="rId3"/>
    <p:sldId id="312" r:id="rId4"/>
    <p:sldId id="313" r:id="rId5"/>
    <p:sldId id="307" r:id="rId6"/>
    <p:sldId id="308" r:id="rId7"/>
    <p:sldId id="309" r:id="rId8"/>
    <p:sldId id="304" r:id="rId9"/>
    <p:sldId id="258" r:id="rId10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6DB0FC-FD3C-47B0-9EC9-50393F4AC3D3}" type="datetimeFigureOut">
              <a:rPr lang="hr-HR" smtClean="0"/>
              <a:pPr/>
              <a:t>16.11.2013.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A06476-C876-44F5-A08D-3BB404EB107D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2120034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C:\Users\PC\Dropbox\Alfa\ilustracije\Naslovnica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</a:blip>
          <a:srcRect l="25043" t="14563" r="27079" b="26375"/>
          <a:stretch>
            <a:fillRect/>
          </a:stretch>
        </p:blipFill>
        <p:spPr bwMode="auto">
          <a:xfrm rot="1449551">
            <a:off x="4821190" y="2591287"/>
            <a:ext cx="3015459" cy="362246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80000"/>
            <a:ext cx="7543800" cy="2593975"/>
          </a:xfrm>
        </p:spPr>
        <p:txBody>
          <a:bodyPr anchor="b"/>
          <a:lstStyle>
            <a:lvl1pPr>
              <a:defRPr sz="50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hr-HR" smtClean="0"/>
              <a:t>Kliknite da biste uredili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3568" y="836712"/>
            <a:ext cx="6461760" cy="1066800"/>
          </a:xfrm>
        </p:spPr>
        <p:txBody>
          <a:bodyPr anchor="t">
            <a:noAutofit/>
          </a:bodyPr>
          <a:lstStyle>
            <a:lvl1pPr marL="0" indent="0" algn="l">
              <a:buNone/>
              <a:defRPr sz="5000" b="1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8D93F-CE82-4E12-A515-0A3A23BA27B9}" type="datetimeFigureOut">
              <a:rPr lang="hr-HR" smtClean="0"/>
              <a:pPr/>
              <a:t>16.11.2013.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53288-D357-4E6F-8666-F04D8D3A031A}" type="slidenum">
              <a:rPr lang="hr-HR" smtClean="0"/>
              <a:pPr/>
              <a:t>‹#›</a:t>
            </a:fld>
            <a:endParaRPr lang="hr-HR"/>
          </a:p>
        </p:txBody>
      </p:sp>
      <p:pic>
        <p:nvPicPr>
          <p:cNvPr id="7" name="Slika 6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68344" y="6331570"/>
            <a:ext cx="770384" cy="526429"/>
          </a:xfrm>
          <a:prstGeom prst="rect">
            <a:avLst/>
          </a:prstGeom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8D93F-CE82-4E12-A515-0A3A23BA27B9}" type="datetimeFigureOut">
              <a:rPr lang="hr-HR" smtClean="0"/>
              <a:pPr/>
              <a:t>16.11.2013.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53288-D357-4E6F-8666-F04D8D3A031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hr-HR" smtClean="0"/>
              <a:t>Kliknite da biste uredili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8D93F-CE82-4E12-A515-0A3A23BA27B9}" type="datetimeFigureOut">
              <a:rPr lang="hr-HR" smtClean="0"/>
              <a:pPr/>
              <a:t>16.11.2013.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53288-D357-4E6F-8666-F04D8D3A031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8D93F-CE82-4E12-A515-0A3A23BA27B9}" type="datetimeFigureOut">
              <a:rPr lang="hr-HR" smtClean="0"/>
              <a:pPr/>
              <a:t>16.11.2013.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53288-D357-4E6F-8666-F04D8D3A031A}" type="slidenum">
              <a:rPr lang="hr-HR" smtClean="0"/>
              <a:pPr/>
              <a:t>‹#›</a:t>
            </a:fld>
            <a:endParaRPr lang="hr-HR"/>
          </a:p>
        </p:txBody>
      </p:sp>
      <p:pic>
        <p:nvPicPr>
          <p:cNvPr id="7" name="Slika 6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68344" y="6331570"/>
            <a:ext cx="770384" cy="526429"/>
          </a:xfrm>
          <a:prstGeom prst="rect">
            <a:avLst/>
          </a:prstGeom>
        </p:spPr>
      </p:pic>
      <p:pic>
        <p:nvPicPr>
          <p:cNvPr id="8" name="Slika 7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68344" y="6331570"/>
            <a:ext cx="770384" cy="526429"/>
          </a:xfrm>
          <a:prstGeom prst="rect">
            <a:avLst/>
          </a:prstGeom>
        </p:spPr>
      </p:pic>
      <p:pic>
        <p:nvPicPr>
          <p:cNvPr id="9" name="Slika 8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6331570"/>
            <a:ext cx="770384" cy="526429"/>
          </a:xfrm>
          <a:prstGeom prst="rect">
            <a:avLst/>
          </a:prstGeom>
        </p:spPr>
      </p:pic>
      <p:pic>
        <p:nvPicPr>
          <p:cNvPr id="10" name="Slika 9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6331570"/>
            <a:ext cx="770384" cy="526429"/>
          </a:xfrm>
          <a:prstGeom prst="rect">
            <a:avLst/>
          </a:prstGeom>
        </p:spPr>
      </p:pic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  <p:hf sldNum="0"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hr-HR" smtClean="0"/>
              <a:t>Kliknite da biste uredili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8D93F-CE82-4E12-A515-0A3A23BA27B9}" type="datetimeFigureOut">
              <a:rPr lang="hr-HR" smtClean="0"/>
              <a:pPr/>
              <a:t>16.11.2013.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53288-D357-4E6F-8666-F04D8D3A031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8D93F-CE82-4E12-A515-0A3A23BA27B9}" type="datetimeFigureOut">
              <a:rPr lang="hr-HR" smtClean="0"/>
              <a:pPr/>
              <a:t>16.11.2013.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53288-D357-4E6F-8666-F04D8D3A031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8D93F-CE82-4E12-A515-0A3A23BA27B9}" type="datetimeFigureOut">
              <a:rPr lang="hr-HR" smtClean="0"/>
              <a:pPr/>
              <a:t>16.11.2013.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53288-D357-4E6F-8666-F04D8D3A031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8D93F-CE82-4E12-A515-0A3A23BA27B9}" type="datetimeFigureOut">
              <a:rPr lang="hr-HR" smtClean="0"/>
              <a:pPr/>
              <a:t>16.11.2013.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53288-D357-4E6F-8666-F04D8D3A031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8D93F-CE82-4E12-A515-0A3A23BA27B9}" type="datetimeFigureOut">
              <a:rPr lang="hr-HR" smtClean="0"/>
              <a:pPr/>
              <a:t>16.11.2013.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53288-D357-4E6F-8666-F04D8D3A031A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hr-HR" smtClean="0"/>
              <a:t>Kliknite da biste uredili stil naslova matrice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8D93F-CE82-4E12-A515-0A3A23BA27B9}" type="datetimeFigureOut">
              <a:rPr lang="hr-HR" smtClean="0"/>
              <a:pPr/>
              <a:t>16.11.2013.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53288-D357-4E6F-8666-F04D8D3A031A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</p:spTree>
  </p:cSld>
  <p:clrMapOvr>
    <a:masterClrMapping/>
  </p:clrMapOvr>
  <p:transition spd="slow">
    <p:split orient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hr-HR" smtClean="0"/>
              <a:t>Kliknite da biste uredili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Pritisnite ikonu za dodavanje slike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8D93F-CE82-4E12-A515-0A3A23BA27B9}" type="datetimeFigureOut">
              <a:rPr lang="hr-HR" smtClean="0"/>
              <a:pPr/>
              <a:t>16.11.2013.</a:t>
            </a:fld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5F53288-D357-4E6F-8666-F04D8D3A031A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hr-HR"/>
          </a:p>
        </p:txBody>
      </p:sp>
    </p:spTree>
  </p:cSld>
  <p:clrMapOvr>
    <a:masterClrMapping/>
  </p:clrMapOvr>
  <p:transition spd="slow">
    <p:split orient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E5F53288-D357-4E6F-8666-F04D8D3A031A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2C38D93F-CE82-4E12-A515-0A3A23BA27B9}" type="datetimeFigureOut">
              <a:rPr lang="hr-HR" smtClean="0"/>
              <a:pPr/>
              <a:t>16.11.2013.</a:t>
            </a:fld>
            <a:endParaRPr lang="hr-HR"/>
          </a:p>
        </p:txBody>
      </p:sp>
      <p:pic>
        <p:nvPicPr>
          <p:cNvPr id="10" name="Slika 9"/>
          <p:cNvPicPr>
            <a:picLocks noChangeAspect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668344" y="6331570"/>
            <a:ext cx="770384" cy="526429"/>
          </a:xfrm>
          <a:prstGeom prst="rect">
            <a:avLst/>
          </a:prstGeom>
        </p:spPr>
      </p:pic>
      <p:pic>
        <p:nvPicPr>
          <p:cNvPr id="12" name="Slika 11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5553152"/>
            <a:ext cx="952381" cy="1238096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53152"/>
            <a:ext cx="952381" cy="1238096"/>
          </a:xfrm>
          <a:prstGeom prst="rect">
            <a:avLst/>
          </a:prstGeom>
        </p:spPr>
      </p:pic>
      <p:pic>
        <p:nvPicPr>
          <p:cNvPr id="13" name="Slika 12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53152"/>
            <a:ext cx="952381" cy="123809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ransition spd="slow">
    <p:split orient="vert"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if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smtClean="0"/>
              <a:t>1.8. Pohranjivanje multimedijskih sadržaja, obrada zvuka</a:t>
            </a:r>
            <a:endParaRPr lang="hr-HR" dirty="0"/>
          </a:p>
        </p:txBody>
      </p:sp>
      <p:sp>
        <p:nvSpPr>
          <p:cNvPr id="5" name="Podnaslov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/>
            <a:r>
              <a:rPr lang="hr-HR" smtClean="0"/>
              <a:t>1. Osnove informatike</a:t>
            </a:r>
          </a:p>
          <a:p>
            <a:endParaRPr lang="hr-HR" dirty="0"/>
          </a:p>
        </p:txBody>
      </p:sp>
      <p:sp>
        <p:nvSpPr>
          <p:cNvPr id="3" name="Naslov 1"/>
          <p:cNvSpPr txBox="1">
            <a:spLocks/>
          </p:cNvSpPr>
          <p:nvPr/>
        </p:nvSpPr>
        <p:spPr>
          <a:xfrm>
            <a:off x="611560" y="1196752"/>
            <a:ext cx="7543800" cy="72176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4400" b="0" i="0" u="none" strike="noStrike" kern="1200" cap="none" spc="-10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07580732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4685964"/>
            <a:ext cx="2664296" cy="21720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Pohrana podataka u računalu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1484784"/>
            <a:ext cx="7620000" cy="4800600"/>
          </a:xfrm>
        </p:spPr>
        <p:txBody>
          <a:bodyPr/>
          <a:lstStyle/>
          <a:p>
            <a:r>
              <a:rPr lang="hr-HR" dirty="0" smtClean="0"/>
              <a:t>Svi podatci u računalu spremaju se i obrađuju u binarnom obliku (kombinacijom nula i jedinica). </a:t>
            </a:r>
          </a:p>
          <a:p>
            <a:r>
              <a:rPr lang="hr-HR" dirty="0" smtClean="0"/>
              <a:t>Svaki znak na tipkovnici ima svoj kod odnosno kombinaciju binarnih brojeva koji ga predstavlja. </a:t>
            </a:r>
          </a:p>
          <a:p>
            <a:r>
              <a:rPr lang="hr-HR" dirty="0" smtClean="0"/>
              <a:t>Kako bi računala mogla međusobno komunicirati potrebno je pridržavati se normi ili pravila. </a:t>
            </a:r>
          </a:p>
          <a:p>
            <a:r>
              <a:rPr lang="hr-HR" dirty="0" smtClean="0"/>
              <a:t>ASCII (American Standard </a:t>
            </a:r>
            <a:r>
              <a:rPr lang="hr-HR" dirty="0" err="1" smtClean="0"/>
              <a:t>Code</a:t>
            </a:r>
            <a:r>
              <a:rPr lang="hr-HR" dirty="0" smtClean="0"/>
              <a:t> for </a:t>
            </a:r>
            <a:r>
              <a:rPr lang="hr-HR" dirty="0" err="1" smtClean="0"/>
              <a:t>Information</a:t>
            </a:r>
            <a:r>
              <a:rPr lang="hr-HR" dirty="0" smtClean="0"/>
              <a:t> </a:t>
            </a:r>
            <a:r>
              <a:rPr lang="hr-HR" dirty="0" err="1" smtClean="0"/>
              <a:t>Interchange</a:t>
            </a:r>
            <a:r>
              <a:rPr lang="hr-HR" dirty="0" smtClean="0"/>
              <a:t>) je naziv za pravila ili norme kojima se mi služimo i pomoću kojega možemo prikazati 256 različitih znakova.</a:t>
            </a:r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70C2F-D6B2-4526-8778-16BC0FBAB9F1}" type="datetime1">
              <a:rPr lang="hr-HR" smtClean="0"/>
              <a:pPr/>
              <a:t>16.11.2013.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4232746338"/>
      </p:ext>
    </p:extLst>
  </p:cSld>
  <p:clrMapOvr>
    <a:masterClrMapping/>
  </p:clrMapOvr>
  <p:transition spd="slow">
    <p:split orient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Najčešći oblici zapisa slika</a:t>
            </a:r>
          </a:p>
        </p:txBody>
      </p:sp>
      <p:graphicFrame>
        <p:nvGraphicFramePr>
          <p:cNvPr id="5" name="Rezervirano mjesto sadržaja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815592708"/>
              </p:ext>
            </p:extLst>
          </p:nvPr>
        </p:nvGraphicFramePr>
        <p:xfrm>
          <a:off x="395536" y="1268760"/>
          <a:ext cx="7704856" cy="4291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44216"/>
                <a:gridCol w="5760640"/>
              </a:tblGrid>
              <a:tr h="27189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Oznaka</a:t>
                      </a:r>
                      <a:endParaRPr lang="hr-H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>
                          <a:effectLst/>
                        </a:rPr>
                        <a:t>Opis</a:t>
                      </a:r>
                      <a:endParaRPr lang="hr-H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383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BMP </a:t>
                      </a:r>
                      <a:endParaRPr lang="hr-HR" sz="16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 smtClean="0">
                          <a:effectLst/>
                        </a:rPr>
                        <a:t>(</a:t>
                      </a:r>
                      <a:r>
                        <a:rPr lang="hr-HR" sz="1600" dirty="0" err="1">
                          <a:effectLst/>
                        </a:rPr>
                        <a:t>eng</a:t>
                      </a:r>
                      <a:r>
                        <a:rPr lang="hr-HR" sz="1600" dirty="0">
                          <a:effectLst/>
                        </a:rPr>
                        <a:t>. </a:t>
                      </a:r>
                      <a:r>
                        <a:rPr lang="hr-HR" sz="1600" dirty="0" err="1">
                          <a:effectLst/>
                        </a:rPr>
                        <a:t>Bitmap</a:t>
                      </a:r>
                      <a:r>
                        <a:rPr lang="hr-HR" sz="1600" dirty="0">
                          <a:effectLst/>
                        </a:rPr>
                        <a:t>)</a:t>
                      </a:r>
                      <a:endParaRPr lang="hr-H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Osnovni </a:t>
                      </a:r>
                      <a:r>
                        <a:rPr lang="hr-HR" sz="1600" dirty="0" smtClean="0">
                          <a:effectLst/>
                        </a:rPr>
                        <a:t>način </a:t>
                      </a:r>
                      <a:r>
                        <a:rPr lang="hr-HR" sz="1600" dirty="0">
                          <a:effectLst/>
                        </a:rPr>
                        <a:t>zapisa slika u Windows operacijskom sustavu. Koristi se najčešće nesažeti zapis podataka koji može biti do 16 milijuna boja. Upotrebljava se rijetko jer </a:t>
                      </a:r>
                      <a:r>
                        <a:rPr lang="hr-HR" sz="1600" dirty="0" smtClean="0">
                          <a:effectLst/>
                        </a:rPr>
                        <a:t>pri većoj </a:t>
                      </a:r>
                      <a:r>
                        <a:rPr lang="hr-HR" sz="1600" dirty="0">
                          <a:effectLst/>
                        </a:rPr>
                        <a:t>razlučivosti zauzima mnogo memorije.   </a:t>
                      </a:r>
                      <a:endParaRPr lang="hr-H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7351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JPEG (JPG) (</a:t>
                      </a:r>
                      <a:r>
                        <a:rPr lang="hr-HR" sz="1600" dirty="0" err="1">
                          <a:effectLst/>
                        </a:rPr>
                        <a:t>Joint</a:t>
                      </a:r>
                      <a:r>
                        <a:rPr lang="hr-HR" sz="1600" dirty="0">
                          <a:effectLst/>
                        </a:rPr>
                        <a:t> </a:t>
                      </a:r>
                      <a:r>
                        <a:rPr lang="hr-HR" sz="1600" dirty="0" err="1">
                          <a:effectLst/>
                        </a:rPr>
                        <a:t>Photographic</a:t>
                      </a:r>
                      <a:r>
                        <a:rPr lang="hr-HR" sz="1600" dirty="0">
                          <a:effectLst/>
                        </a:rPr>
                        <a:t> </a:t>
                      </a:r>
                      <a:r>
                        <a:rPr lang="hr-HR" sz="1600" dirty="0" err="1">
                          <a:effectLst/>
                        </a:rPr>
                        <a:t>Experts</a:t>
                      </a:r>
                      <a:r>
                        <a:rPr lang="hr-HR" sz="1600" dirty="0">
                          <a:effectLst/>
                        </a:rPr>
                        <a:t> Group) </a:t>
                      </a:r>
                      <a:endParaRPr lang="hr-H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Sažimani oblik zapisa slike, </a:t>
                      </a:r>
                      <a:r>
                        <a:rPr lang="hr-HR" sz="1600" dirty="0" smtClean="0">
                          <a:effectLst/>
                        </a:rPr>
                        <a:t>trenutno </a:t>
                      </a:r>
                      <a:r>
                        <a:rPr lang="hr-HR" sz="1600" dirty="0">
                          <a:effectLst/>
                        </a:rPr>
                        <a:t>i najčešće korišteni </a:t>
                      </a:r>
                      <a:r>
                        <a:rPr lang="hr-HR" sz="1600" dirty="0" smtClean="0">
                          <a:effectLst/>
                        </a:rPr>
                        <a:t>format. </a:t>
                      </a:r>
                      <a:r>
                        <a:rPr lang="hr-HR" sz="1600" dirty="0">
                          <a:effectLst/>
                        </a:rPr>
                        <a:t>Zbog male veličine pogodan je za arhiviranje i razmjenu putem interneta. Smanjivanjem veličine slike dolazi do smanjenja kvalitete te nije pogodan za daljnju obradu. Može imati do 16 milijuna boja.</a:t>
                      </a:r>
                      <a:endParaRPr lang="hr-H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49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TIFF </a:t>
                      </a:r>
                      <a:endParaRPr lang="hr-HR" sz="16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 smtClean="0">
                          <a:effectLst/>
                        </a:rPr>
                        <a:t>(</a:t>
                      </a:r>
                      <a:r>
                        <a:rPr lang="hr-HR" sz="1600" dirty="0" err="1">
                          <a:effectLst/>
                        </a:rPr>
                        <a:t>Tagged</a:t>
                      </a:r>
                      <a:r>
                        <a:rPr lang="hr-HR" sz="1600" dirty="0">
                          <a:effectLst/>
                        </a:rPr>
                        <a:t> </a:t>
                      </a:r>
                      <a:r>
                        <a:rPr lang="hr-HR" sz="1600" dirty="0" err="1">
                          <a:effectLst/>
                        </a:rPr>
                        <a:t>Image</a:t>
                      </a:r>
                      <a:r>
                        <a:rPr lang="hr-HR" sz="1600" dirty="0">
                          <a:effectLst/>
                        </a:rPr>
                        <a:t> File Format)</a:t>
                      </a:r>
                      <a:endParaRPr lang="hr-H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 smtClean="0">
                          <a:effectLst/>
                        </a:rPr>
                        <a:t>Koristi se za </a:t>
                      </a:r>
                      <a:r>
                        <a:rPr lang="hr-HR" sz="1600" dirty="0">
                          <a:effectLst/>
                        </a:rPr>
                        <a:t>profesionalnu uporabu i izradu plakata i velikih reklamnih materijala. </a:t>
                      </a:r>
                      <a:r>
                        <a:rPr lang="hr-HR" sz="1600" dirty="0" smtClean="0">
                          <a:effectLst/>
                        </a:rPr>
                        <a:t>Standard </a:t>
                      </a:r>
                      <a:r>
                        <a:rPr lang="hr-HR" sz="1600" dirty="0">
                          <a:effectLst/>
                        </a:rPr>
                        <a:t>za sve vrste nesažetih slika tako da zauzima veliku količinu memorije pri arhiviranju.</a:t>
                      </a:r>
                      <a:endParaRPr lang="hr-H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4953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effectLst/>
                        </a:rPr>
                        <a:t>GIF </a:t>
                      </a:r>
                      <a:endParaRPr lang="hr-HR" sz="1600" dirty="0" smtClean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 smtClean="0">
                          <a:effectLst/>
                        </a:rPr>
                        <a:t>(</a:t>
                      </a:r>
                      <a:r>
                        <a:rPr lang="hr-HR" sz="1600" dirty="0" err="1">
                          <a:effectLst/>
                        </a:rPr>
                        <a:t>Graphic</a:t>
                      </a:r>
                      <a:r>
                        <a:rPr lang="hr-HR" sz="1600" dirty="0">
                          <a:effectLst/>
                        </a:rPr>
                        <a:t> </a:t>
                      </a:r>
                      <a:r>
                        <a:rPr lang="hr-HR" sz="1600" dirty="0" err="1" smtClean="0">
                          <a:effectLst/>
                        </a:rPr>
                        <a:t>Interchange</a:t>
                      </a:r>
                      <a:r>
                        <a:rPr lang="hr-HR" sz="1600" dirty="0" smtClean="0">
                          <a:effectLst/>
                        </a:rPr>
                        <a:t>  Format</a:t>
                      </a:r>
                      <a:r>
                        <a:rPr lang="hr-HR" sz="1600" dirty="0">
                          <a:effectLst/>
                        </a:rPr>
                        <a:t>)</a:t>
                      </a:r>
                      <a:endParaRPr lang="hr-H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 smtClean="0">
                          <a:effectLst/>
                        </a:rPr>
                        <a:t>Koristi se za </a:t>
                      </a:r>
                      <a:r>
                        <a:rPr lang="hr-HR" sz="1600" dirty="0">
                          <a:effectLst/>
                        </a:rPr>
                        <a:t>pohranu jednostavnih slika i crteža koji ne sadrže puno prijelaza boja. Ovaj format prilagođen je web stanicama i može imati do 256 boja. Pogodan za izradu animacija za web stranice. </a:t>
                      </a:r>
                      <a:endParaRPr lang="hr-H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27370-A659-48EA-B7BA-93B75662BCE0}" type="datetime1">
              <a:rPr lang="hr-HR" smtClean="0"/>
              <a:pPr/>
              <a:t>16.11.2013.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274030272"/>
      </p:ext>
    </p:extLst>
  </p:cSld>
  <p:clrMapOvr>
    <a:masterClrMapping/>
  </p:clrMapOvr>
  <p:transition spd="slow">
    <p:split orient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Najčešći oblici zapisa </a:t>
            </a:r>
            <a:r>
              <a:rPr lang="hr-HR" dirty="0" smtClean="0"/>
              <a:t>video sadržaja</a:t>
            </a:r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27370-A659-48EA-B7BA-93B75662BCE0}" type="datetime1">
              <a:rPr lang="hr-HR" smtClean="0"/>
              <a:pPr/>
              <a:t>16.11.2013.</a:t>
            </a:fld>
            <a:endParaRPr lang="hr-HR"/>
          </a:p>
        </p:txBody>
      </p:sp>
      <p:graphicFrame>
        <p:nvGraphicFramePr>
          <p:cNvPr id="7" name="Tablica 6"/>
          <p:cNvGraphicFramePr>
            <a:graphicFrameLocks noGrp="1"/>
          </p:cNvGraphicFramePr>
          <p:nvPr/>
        </p:nvGraphicFramePr>
        <p:xfrm>
          <a:off x="683568" y="1484784"/>
          <a:ext cx="6837372" cy="4767072"/>
        </p:xfrm>
        <a:graphic>
          <a:graphicData uri="http://schemas.openxmlformats.org/drawingml/2006/table">
            <a:tbl>
              <a:tblPr/>
              <a:tblGrid>
                <a:gridCol w="1645298"/>
                <a:gridCol w="5192074"/>
              </a:tblGrid>
              <a:tr h="23164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b="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Oznaka</a:t>
                      </a:r>
                      <a:endParaRPr lang="hr-H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b="1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Times New Roman"/>
                        </a:rPr>
                        <a:t>Opis</a:t>
                      </a:r>
                      <a:endParaRPr lang="hr-H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ACC6"/>
                    </a:solidFill>
                  </a:tcPr>
                </a:tc>
              </a:tr>
              <a:tr h="6949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b="1" dirty="0">
                          <a:latin typeface="Calibri"/>
                          <a:ea typeface="Calibri"/>
                          <a:cs typeface="Times New Roman"/>
                        </a:rPr>
                        <a:t>AVI</a:t>
                      </a:r>
                      <a:endParaRPr lang="hr-H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latin typeface="Calibri"/>
                          <a:ea typeface="Calibri"/>
                          <a:cs typeface="Times New Roman"/>
                        </a:rPr>
                        <a:t>(Audio Video </a:t>
                      </a:r>
                      <a:r>
                        <a:rPr lang="hr-HR" sz="1600" dirty="0" err="1">
                          <a:latin typeface="Calibri"/>
                          <a:ea typeface="Calibri"/>
                          <a:cs typeface="Times New Roman"/>
                        </a:rPr>
                        <a:t>Interleave</a:t>
                      </a:r>
                      <a:r>
                        <a:rPr lang="hr-HR" sz="1600" dirty="0">
                          <a:latin typeface="Calibri"/>
                          <a:ea typeface="Calibri"/>
                          <a:cs typeface="Times New Roman"/>
                        </a:rPr>
                        <a:t>) oblik video zapisa koji je pogodan jer se može pokrenuti na gotovo svim računalima. Nisu pogodni za širu uporabu i razmjenu zato što zauzimaju puno prostora.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49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b="1" dirty="0">
                          <a:latin typeface="Calibri"/>
                          <a:ea typeface="Calibri"/>
                          <a:cs typeface="Times New Roman"/>
                        </a:rPr>
                        <a:t>MPEG</a:t>
                      </a:r>
                      <a:endParaRPr lang="hr-H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latin typeface="Calibri"/>
                          <a:ea typeface="Calibri"/>
                          <a:cs typeface="Times New Roman"/>
                        </a:rPr>
                        <a:t>(</a:t>
                      </a:r>
                      <a:r>
                        <a:rPr lang="hr-HR" sz="1600" dirty="0" err="1">
                          <a:latin typeface="Calibri"/>
                          <a:ea typeface="Calibri"/>
                          <a:cs typeface="Times New Roman"/>
                        </a:rPr>
                        <a:t>Moving</a:t>
                      </a:r>
                      <a:r>
                        <a:rPr lang="hr-HR" sz="1600" dirty="0">
                          <a:latin typeface="Calibri"/>
                          <a:ea typeface="Calibri"/>
                          <a:cs typeface="Times New Roman"/>
                        </a:rPr>
                        <a:t> Picture </a:t>
                      </a:r>
                      <a:r>
                        <a:rPr lang="hr-HR" sz="1600" dirty="0" err="1">
                          <a:latin typeface="Calibri"/>
                          <a:ea typeface="Calibri"/>
                          <a:cs typeface="Times New Roman"/>
                        </a:rPr>
                        <a:t>Experts</a:t>
                      </a:r>
                      <a:r>
                        <a:rPr lang="hr-HR" sz="1600" dirty="0">
                          <a:latin typeface="Calibri"/>
                          <a:ea typeface="Calibri"/>
                          <a:cs typeface="Times New Roman"/>
                        </a:rPr>
                        <a:t> Group) Koristi se u filmskoj industriji te za zapisivanje video sadržaja na DVD i CD. Zapis u MPEG formatu vrlo je kvalitetan te je do sada doživio nekoliko inačica (MPEG1, MPEG2, MPEG4…)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65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b="1" dirty="0" err="1">
                          <a:latin typeface="Calibri"/>
                          <a:ea typeface="Calibri"/>
                          <a:cs typeface="Times New Roman"/>
                        </a:rPr>
                        <a:t>DivX</a:t>
                      </a:r>
                      <a:endParaRPr lang="hr-H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latin typeface="Calibri"/>
                          <a:ea typeface="Calibri"/>
                          <a:cs typeface="Times New Roman"/>
                        </a:rPr>
                        <a:t>Popularnost </a:t>
                      </a:r>
                      <a:r>
                        <a:rPr lang="hr-HR" sz="1600" dirty="0" err="1">
                          <a:latin typeface="Calibri"/>
                          <a:ea typeface="Calibri"/>
                          <a:cs typeface="Times New Roman"/>
                        </a:rPr>
                        <a:t>DivX</a:t>
                      </a:r>
                      <a:r>
                        <a:rPr lang="hr-HR" sz="1600" dirty="0">
                          <a:latin typeface="Calibri"/>
                          <a:ea typeface="Calibri"/>
                          <a:cs typeface="Times New Roman"/>
                        </a:rPr>
                        <a:t> oblika zapisa nastala je temeljem velike mogućnosti sažimanja (kompresije) i zauzimanja malo prostora na mediju. Pogodan je za razmjenu putem interneta te pohranu na CD ili DVD. Uz visok stupanj sažimanja i dalje zadržava kvalitetnu sliku.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49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b="1" dirty="0">
                          <a:latin typeface="Calibri"/>
                          <a:ea typeface="Calibri"/>
                          <a:cs typeface="Times New Roman"/>
                        </a:rPr>
                        <a:t>WMV</a:t>
                      </a:r>
                      <a:endParaRPr lang="hr-HR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600" dirty="0">
                          <a:latin typeface="Calibri"/>
                          <a:ea typeface="Calibri"/>
                          <a:cs typeface="Times New Roman"/>
                        </a:rPr>
                        <a:t>(Windows </a:t>
                      </a:r>
                      <a:r>
                        <a:rPr lang="hr-HR" sz="1600" dirty="0" err="1">
                          <a:latin typeface="Calibri"/>
                          <a:ea typeface="Calibri"/>
                          <a:cs typeface="Times New Roman"/>
                        </a:rPr>
                        <a:t>Media</a:t>
                      </a:r>
                      <a:r>
                        <a:rPr lang="hr-HR" sz="1600" dirty="0">
                          <a:latin typeface="Calibri"/>
                          <a:ea typeface="Calibri"/>
                          <a:cs typeface="Times New Roman"/>
                        </a:rPr>
                        <a:t> Video) Oblik koji ima nižu kvalitetu zapisa videa, ali velik stupanj sažimanja. Noviji Microsoftov format namijenjen za razmjenu videa putem interneta.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740302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split orient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Obrada zvuka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b="1" dirty="0" smtClean="0"/>
              <a:t>Zvučna </a:t>
            </a:r>
            <a:r>
              <a:rPr lang="hr-HR" b="1" dirty="0"/>
              <a:t>kartica</a:t>
            </a:r>
            <a:r>
              <a:rPr lang="hr-HR" dirty="0"/>
              <a:t> (</a:t>
            </a:r>
            <a:r>
              <a:rPr lang="hr-HR" dirty="0" err="1"/>
              <a:t>eng</a:t>
            </a:r>
            <a:r>
              <a:rPr lang="hr-HR" dirty="0"/>
              <a:t>. </a:t>
            </a:r>
            <a:r>
              <a:rPr lang="hr-HR" dirty="0" err="1"/>
              <a:t>sound</a:t>
            </a:r>
            <a:r>
              <a:rPr lang="hr-HR" dirty="0"/>
              <a:t> </a:t>
            </a:r>
            <a:r>
              <a:rPr lang="hr-HR" dirty="0" err="1"/>
              <a:t>card</a:t>
            </a:r>
            <a:r>
              <a:rPr lang="hr-HR" dirty="0"/>
              <a:t>) je elektronički sklop koji omogućuje snimanje, obradu i reprodukciju zvuka. </a:t>
            </a:r>
            <a:endParaRPr lang="hr-HR" dirty="0" smtClean="0"/>
          </a:p>
          <a:p>
            <a:r>
              <a:rPr lang="hr-HR" dirty="0" smtClean="0"/>
              <a:t>Prvi </a:t>
            </a:r>
            <a:r>
              <a:rPr lang="hr-HR" dirty="0"/>
              <a:t>u nizu uređaja potrebnih za pretvaranje zvučnog zapisa u  digitalni oblik (nula i jedinica) jest </a:t>
            </a:r>
            <a:r>
              <a:rPr lang="hr-HR" b="1" dirty="0"/>
              <a:t>mikrofon</a:t>
            </a:r>
            <a:r>
              <a:rPr lang="hr-HR" dirty="0"/>
              <a:t>. Električni signal koji dopire do mikrofona prolazi kroz pojačalo, a zatim dolazi do </a:t>
            </a:r>
            <a:r>
              <a:rPr lang="hr-HR" b="1" dirty="0"/>
              <a:t>pretvorbe iz analognog u digitalni signal</a:t>
            </a:r>
            <a:r>
              <a:rPr lang="hr-HR" dirty="0"/>
              <a:t> koji je razumljiv računalu. </a:t>
            </a:r>
            <a:endParaRPr lang="hr-HR" dirty="0" smtClean="0"/>
          </a:p>
          <a:p>
            <a:r>
              <a:rPr lang="hr-HR" dirty="0" smtClean="0"/>
              <a:t>Na </a:t>
            </a:r>
            <a:r>
              <a:rPr lang="hr-HR" dirty="0"/>
              <a:t>kvalitetu digitalno snimljenog zvuka </a:t>
            </a:r>
            <a:r>
              <a:rPr lang="hr-HR" dirty="0" smtClean="0"/>
              <a:t>utječu </a:t>
            </a:r>
            <a:r>
              <a:rPr lang="hr-HR" dirty="0"/>
              <a:t>dva čimbenika:</a:t>
            </a:r>
          </a:p>
          <a:p>
            <a:pPr lvl="1"/>
            <a:r>
              <a:rPr lang="hr-HR" b="1" dirty="0"/>
              <a:t>Brzina uzrokovanja</a:t>
            </a:r>
            <a:r>
              <a:rPr lang="hr-HR" dirty="0"/>
              <a:t> -  broj uzorka u jedinci vremena, izražena u </a:t>
            </a:r>
            <a:r>
              <a:rPr lang="hr-HR" dirty="0" err="1"/>
              <a:t>Hercima</a:t>
            </a:r>
            <a:r>
              <a:rPr lang="hr-HR" dirty="0"/>
              <a:t>. Audio CD ima brzinu uzrokovanja od 44 100 Hz ili 44 </a:t>
            </a:r>
            <a:r>
              <a:rPr lang="hr-HR" dirty="0" err="1"/>
              <a:t>kHz</a:t>
            </a:r>
            <a:r>
              <a:rPr lang="hr-HR" dirty="0"/>
              <a:t>.</a:t>
            </a:r>
          </a:p>
          <a:p>
            <a:pPr lvl="1"/>
            <a:r>
              <a:rPr lang="hr-HR" b="1" dirty="0"/>
              <a:t>Broj razina </a:t>
            </a:r>
            <a:r>
              <a:rPr lang="hr-HR" dirty="0"/>
              <a:t>– broj bitova kojim se opisuje svaki uzorak. Za Audio CD koristi se 16 bita.</a:t>
            </a:r>
          </a:p>
          <a:p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27370-A659-48EA-B7BA-93B75662BCE0}" type="datetime1">
              <a:rPr lang="hr-HR" smtClean="0"/>
              <a:pPr/>
              <a:t>16.11.2013.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3620186131"/>
      </p:ext>
    </p:extLst>
  </p:cSld>
  <p:clrMapOvr>
    <a:masterClrMapping/>
  </p:clrMapOvr>
  <p:transition spd="slow">
    <p:split orient="vert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Obrada zvuka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Pretvorbom digitalnog u analogni oblik signala odvija se suprotan proces u pretvorniku koji je smješten na zvučnoj kartici. </a:t>
            </a:r>
            <a:endParaRPr lang="hr-HR" dirty="0" smtClean="0"/>
          </a:p>
          <a:p>
            <a:r>
              <a:rPr lang="hr-HR" dirty="0" smtClean="0"/>
              <a:t>Digitalni </a:t>
            </a:r>
            <a:r>
              <a:rPr lang="hr-HR" dirty="0"/>
              <a:t>signal pretvornik pretvara u analogni električni signal, koji se filtrira i zatim  u zvučniku pretvara u zvučni val. 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27370-A659-48EA-B7BA-93B75662BCE0}" type="datetime1">
              <a:rPr lang="hr-HR" smtClean="0"/>
              <a:pPr/>
              <a:t>16.11.2013.</a:t>
            </a:fld>
            <a:endParaRPr lang="hr-HR"/>
          </a:p>
        </p:txBody>
      </p:sp>
      <p:pic>
        <p:nvPicPr>
          <p:cNvPr id="6" name="Slika 5"/>
          <p:cNvPicPr/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3645024"/>
            <a:ext cx="7560840" cy="201622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1034654"/>
      </p:ext>
    </p:extLst>
  </p:cSld>
  <p:clrMapOvr>
    <a:masterClrMapping/>
  </p:clrMapOvr>
  <p:transition spd="slow">
    <p:split orient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Najčešći oblici zapisa zvuka</a:t>
            </a:r>
          </a:p>
        </p:txBody>
      </p:sp>
      <p:graphicFrame>
        <p:nvGraphicFramePr>
          <p:cNvPr id="5" name="Rezervirano mjesto sadržaja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206464550"/>
              </p:ext>
            </p:extLst>
          </p:nvPr>
        </p:nvGraphicFramePr>
        <p:xfrm>
          <a:off x="323528" y="1196753"/>
          <a:ext cx="7920880" cy="46005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06026"/>
                <a:gridCol w="6014854"/>
              </a:tblGrid>
              <a:tr h="2867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</a:rPr>
                        <a:t>Oznaka</a:t>
                      </a:r>
                      <a:endParaRPr lang="hr-H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</a:rPr>
                        <a:t>Opis</a:t>
                      </a:r>
                      <a:endParaRPr lang="hr-H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961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</a:rPr>
                        <a:t>WAV</a:t>
                      </a:r>
                      <a:endParaRPr lang="hr-H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</a:rPr>
                        <a:t>Osnovni način zapisa zvuka u Windows operacijskom sustavu. Koristi nesažeti zapis te zauzima mnogo memorije pri pohrani datoteke.   </a:t>
                      </a:r>
                      <a:endParaRPr lang="hr-H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961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</a:rPr>
                        <a:t>MP3 </a:t>
                      </a:r>
                      <a:endParaRPr lang="hr-H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</a:rPr>
                        <a:t>Sažimani oblik zapisa zvuka, </a:t>
                      </a:r>
                      <a:r>
                        <a:rPr lang="hr-HR" sz="1800" dirty="0" smtClean="0">
                          <a:effectLst/>
                        </a:rPr>
                        <a:t>trenutno </a:t>
                      </a:r>
                      <a:r>
                        <a:rPr lang="hr-HR" sz="1800" dirty="0">
                          <a:effectLst/>
                        </a:rPr>
                        <a:t>i najčešće korišteni </a:t>
                      </a:r>
                      <a:r>
                        <a:rPr lang="hr-HR" sz="1800" dirty="0" smtClean="0">
                          <a:effectLst/>
                        </a:rPr>
                        <a:t>format. </a:t>
                      </a:r>
                      <a:r>
                        <a:rPr lang="hr-HR" sz="1800" dirty="0">
                          <a:effectLst/>
                        </a:rPr>
                        <a:t>Zbog male veličine pogodan je za arhiviranje i razmjenu putem interneta. </a:t>
                      </a:r>
                      <a:endParaRPr lang="hr-H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914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</a:rPr>
                        <a:t>AIFF</a:t>
                      </a:r>
                      <a:endParaRPr lang="hr-H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</a:rPr>
                        <a:t>Standardni oblik zapisa </a:t>
                      </a:r>
                      <a:r>
                        <a:rPr lang="hr-HR" sz="1800" dirty="0" smtClean="0">
                          <a:effectLst/>
                        </a:rPr>
                        <a:t>kod </a:t>
                      </a:r>
                      <a:r>
                        <a:rPr lang="hr-HR" sz="1800" dirty="0">
                          <a:effectLst/>
                        </a:rPr>
                        <a:t>Macintosh računala. Ovaj oblik zapisa razvijen je u </a:t>
                      </a:r>
                      <a:r>
                        <a:rPr lang="hr-HR" sz="1800" dirty="0" err="1">
                          <a:effectLst/>
                        </a:rPr>
                        <a:t>Apple</a:t>
                      </a:r>
                      <a:r>
                        <a:rPr lang="hr-HR" sz="1800" dirty="0">
                          <a:effectLst/>
                        </a:rPr>
                        <a:t>-u i </a:t>
                      </a:r>
                      <a:r>
                        <a:rPr lang="hr-HR" sz="1800" dirty="0" smtClean="0">
                          <a:effectLst/>
                        </a:rPr>
                        <a:t>pripada </a:t>
                      </a:r>
                      <a:r>
                        <a:rPr lang="hr-HR" sz="1800" dirty="0">
                          <a:effectLst/>
                        </a:rPr>
                        <a:t>nesažetim oblicima.</a:t>
                      </a:r>
                      <a:endParaRPr lang="hr-H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9147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</a:rPr>
                        <a:t>AAC</a:t>
                      </a:r>
                      <a:endParaRPr lang="hr-H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>
                          <a:effectLst/>
                        </a:rPr>
                        <a:t>Nasljednik popularnog  MP3, donosi poboljšanja i nešto bolju kvalitetu zvuka. </a:t>
                      </a:r>
                      <a:endParaRPr lang="hr-HR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304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>
                          <a:effectLst/>
                        </a:rPr>
                        <a:t>MIDI</a:t>
                      </a:r>
                      <a:endParaRPr lang="hr-H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800" dirty="0" smtClean="0">
                          <a:effectLst/>
                        </a:rPr>
                        <a:t>Nije </a:t>
                      </a:r>
                      <a:r>
                        <a:rPr lang="hr-HR" sz="1800" dirty="0">
                          <a:effectLst/>
                        </a:rPr>
                        <a:t>standard za digitalnu pohranu zvuka, već služi za prijenos instrumentalnih oblika zapisa. Sadrže samo zvukove instrumenata, ali ne ljudski glas. </a:t>
                      </a:r>
                      <a:r>
                        <a:rPr lang="hr-HR" sz="1800" dirty="0" smtClean="0">
                          <a:effectLst/>
                        </a:rPr>
                        <a:t>Malo </a:t>
                      </a:r>
                      <a:r>
                        <a:rPr lang="hr-HR" sz="1800" dirty="0">
                          <a:effectLst/>
                        </a:rPr>
                        <a:t>zauzimanje memorije. </a:t>
                      </a:r>
                      <a:endParaRPr lang="hr-HR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27370-A659-48EA-B7BA-93B75662BCE0}" type="datetime1">
              <a:rPr lang="hr-HR" smtClean="0"/>
              <a:pPr/>
              <a:t>16.11.2013.</a:t>
            </a:fld>
            <a:endParaRPr lang="hr-HR"/>
          </a:p>
        </p:txBody>
      </p:sp>
    </p:spTree>
    <p:extLst>
      <p:ext uri="{BB962C8B-B14F-4D97-AF65-F5344CB8AC3E}">
        <p14:creationId xmlns="" xmlns:p14="http://schemas.microsoft.com/office/powerpoint/2010/main" val="2712806220"/>
      </p:ext>
    </p:extLst>
  </p:cSld>
  <p:clrMapOvr>
    <a:masterClrMapping/>
  </p:clrMapOvr>
  <p:transition spd="slow">
    <p:split orient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Sažetak</a:t>
            </a:r>
            <a:endParaRPr lang="hr-HR" sz="2800" dirty="0"/>
          </a:p>
        </p:txBody>
      </p:sp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467544" y="2348880"/>
            <a:ext cx="7859216" cy="3701008"/>
          </a:xfrm>
        </p:spPr>
        <p:txBody>
          <a:bodyPr>
            <a:normAutofit lnSpcReduction="10000"/>
          </a:bodyPr>
          <a:lstStyle/>
          <a:p>
            <a:pPr lvl="0"/>
            <a:r>
              <a:rPr lang="hr-HR" sz="2800" b="1" dirty="0"/>
              <a:t>Mikrofon</a:t>
            </a:r>
            <a:r>
              <a:rPr lang="hr-HR" sz="2800" dirty="0"/>
              <a:t> je </a:t>
            </a:r>
            <a:r>
              <a:rPr lang="hr-HR" sz="2800" dirty="0" smtClean="0"/>
              <a:t>ulazni uređaj </a:t>
            </a:r>
            <a:r>
              <a:rPr lang="hr-HR" sz="2800" dirty="0"/>
              <a:t>za pretvaranje zvučnog zapisa u  digitalni oblik.</a:t>
            </a:r>
          </a:p>
          <a:p>
            <a:pPr lvl="0"/>
            <a:r>
              <a:rPr lang="hr-HR" sz="2800" b="1" dirty="0"/>
              <a:t>Zvučna kartica</a:t>
            </a:r>
            <a:r>
              <a:rPr lang="hr-HR" sz="2800" dirty="0"/>
              <a:t> je elektronički sklop koji omogućuje snimanje, obradu i reprodukciju zvuka.</a:t>
            </a:r>
          </a:p>
          <a:p>
            <a:pPr lvl="0"/>
            <a:r>
              <a:rPr lang="hr-HR" sz="2800" b="1" dirty="0"/>
              <a:t>Brzina uzrokovanja</a:t>
            </a:r>
            <a:r>
              <a:rPr lang="hr-HR" sz="2800" dirty="0"/>
              <a:t> -  broj uzorka u jedinci vremena, izražena u </a:t>
            </a:r>
            <a:r>
              <a:rPr lang="hr-HR" sz="2800" dirty="0" err="1" smtClean="0"/>
              <a:t>Hercima</a:t>
            </a:r>
            <a:r>
              <a:rPr lang="hr-HR" sz="2800" dirty="0"/>
              <a:t>.</a:t>
            </a:r>
          </a:p>
          <a:p>
            <a:pPr lvl="0"/>
            <a:r>
              <a:rPr lang="hr-HR" sz="2800" b="1" dirty="0"/>
              <a:t>Broj razina </a:t>
            </a:r>
            <a:r>
              <a:rPr lang="hr-HR" sz="2800" dirty="0"/>
              <a:t>– broj bitova kojim se opisuje svaki uzorak.</a:t>
            </a:r>
          </a:p>
          <a:p>
            <a:pPr lvl="0"/>
            <a:endParaRPr lang="hr-HR" sz="2800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B79A12-0BA6-4057-A888-9EDDCF9E674A}" type="datetime1">
              <a:rPr lang="hr-HR" smtClean="0"/>
              <a:pPr/>
              <a:t>16.11.2013.</a:t>
            </a:fld>
            <a:endParaRPr lang="hr-HR"/>
          </a:p>
        </p:txBody>
      </p:sp>
      <p:sp>
        <p:nvSpPr>
          <p:cNvPr id="5" name="Pravokutnik 4"/>
          <p:cNvSpPr/>
          <p:nvPr/>
        </p:nvSpPr>
        <p:spPr>
          <a:xfrm>
            <a:off x="-180528" y="1052736"/>
            <a:ext cx="8708829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hr-HR" sz="4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Pohranjivanje multimedijskih sadržaja, obrada zvuka</a:t>
            </a:r>
            <a:endParaRPr lang="hr-HR" sz="4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6" name="Picture 2" descr="D:\Alfa udžbenici\alfic\2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5445224"/>
            <a:ext cx="1368221" cy="1260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559442780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67544" y="2132856"/>
            <a:ext cx="7620000" cy="3629000"/>
          </a:xfrm>
        </p:spPr>
        <p:txBody>
          <a:bodyPr>
            <a:normAutofit/>
          </a:bodyPr>
          <a:lstStyle/>
          <a:p>
            <a:pPr marL="571500" lvl="0" indent="-457200">
              <a:buFont typeface="+mj-lt"/>
              <a:buAutoNum type="arabicPeriod"/>
            </a:pPr>
            <a:r>
              <a:rPr lang="hr-HR" sz="2400" dirty="0"/>
              <a:t>Navedi najčešće oblike zapisa </a:t>
            </a:r>
            <a:r>
              <a:rPr lang="hr-HR" sz="2400" dirty="0" smtClean="0"/>
              <a:t>slika.</a:t>
            </a:r>
            <a:endParaRPr lang="hr-HR" sz="2400" dirty="0"/>
          </a:p>
          <a:p>
            <a:pPr marL="571500" lvl="0" indent="-457200">
              <a:buFont typeface="+mj-lt"/>
              <a:buAutoNum type="arabicPeriod"/>
            </a:pPr>
            <a:r>
              <a:rPr lang="hr-HR" sz="2400" dirty="0"/>
              <a:t>Koji oblici zapisa slika nisu sažimani?</a:t>
            </a:r>
          </a:p>
          <a:p>
            <a:pPr marL="571500" lvl="0" indent="-457200">
              <a:buFont typeface="+mj-lt"/>
              <a:buAutoNum type="arabicPeriod"/>
            </a:pPr>
            <a:r>
              <a:rPr lang="hr-HR" sz="2400" dirty="0"/>
              <a:t>Što je zvučna kartica?</a:t>
            </a:r>
          </a:p>
          <a:p>
            <a:pPr marL="571500" lvl="0" indent="-457200">
              <a:buFont typeface="+mj-lt"/>
              <a:buAutoNum type="arabicPeriod"/>
            </a:pPr>
            <a:r>
              <a:rPr lang="hr-HR" sz="2400" dirty="0"/>
              <a:t>Što je mikrofon?</a:t>
            </a:r>
          </a:p>
          <a:p>
            <a:pPr marL="571500" lvl="0" indent="-457200">
              <a:buFont typeface="+mj-lt"/>
              <a:buAutoNum type="arabicPeriod"/>
            </a:pPr>
            <a:r>
              <a:rPr lang="hr-HR" sz="2400" dirty="0"/>
              <a:t>Objasni pretvorbu analognog oblika zapisa zvuka u digitalni </a:t>
            </a:r>
            <a:r>
              <a:rPr lang="hr-HR" sz="2400" dirty="0" smtClean="0"/>
              <a:t>oblik.</a:t>
            </a:r>
            <a:endParaRPr lang="hr-HR" sz="2400" dirty="0"/>
          </a:p>
          <a:p>
            <a:pPr marL="571500" lvl="0" indent="-457200">
              <a:buFont typeface="+mj-lt"/>
              <a:buAutoNum type="arabicPeriod"/>
            </a:pPr>
            <a:r>
              <a:rPr lang="hr-HR" sz="2400" dirty="0"/>
              <a:t>Opiši WAV oblik </a:t>
            </a:r>
            <a:r>
              <a:rPr lang="hr-HR" sz="2400" dirty="0" smtClean="0"/>
              <a:t>zapisa.</a:t>
            </a:r>
            <a:endParaRPr lang="hr-HR" sz="2400" dirty="0"/>
          </a:p>
          <a:p>
            <a:pPr marL="571500" lvl="0" indent="-457200">
              <a:buFont typeface="+mj-lt"/>
              <a:buAutoNum type="arabicPeriod"/>
            </a:pPr>
            <a:r>
              <a:rPr lang="hr-HR" sz="2400" dirty="0"/>
              <a:t>Koja dva čimbenika utječu na kvalitetu zapisa zvuka?</a:t>
            </a:r>
          </a:p>
          <a:p>
            <a:pPr marL="457200" indent="-342900">
              <a:buFont typeface="+mj-lt"/>
              <a:buAutoNum type="arabicPeriod"/>
            </a:pPr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1D654-95FA-4641-97A4-7E4C5F867318}" type="datetime1">
              <a:rPr lang="hr-HR" smtClean="0"/>
              <a:pPr/>
              <a:t>16.11.2013.</a:t>
            </a:fld>
            <a:endParaRPr lang="hr-HR"/>
          </a:p>
        </p:txBody>
      </p:sp>
      <p:pic>
        <p:nvPicPr>
          <p:cNvPr id="6" name="Picture 2" descr="D:\Alfa udžbenici\Ponovimo robotic.jpg"/>
          <p:cNvPicPr>
            <a:picLocks noChangeAspect="1" noChangeArrowheads="1"/>
          </p:cNvPicPr>
          <p:nvPr/>
        </p:nvPicPr>
        <p:blipFill>
          <a:blip r:embed="rId2" cstate="print"/>
          <a:srcRect l="19740" t="24003" r="23861" b="19991"/>
          <a:stretch>
            <a:fillRect/>
          </a:stretch>
        </p:blipFill>
        <p:spPr bwMode="auto">
          <a:xfrm>
            <a:off x="3131840" y="188640"/>
            <a:ext cx="2880320" cy="2016224"/>
          </a:xfrm>
          <a:prstGeom prst="rect">
            <a:avLst/>
          </a:prstGeom>
          <a:noFill/>
        </p:spPr>
      </p:pic>
      <p:sp>
        <p:nvSpPr>
          <p:cNvPr id="7" name="TekstniOkvir 6"/>
          <p:cNvSpPr txBox="1"/>
          <p:nvPr/>
        </p:nvSpPr>
        <p:spPr>
          <a:xfrm rot="152578">
            <a:off x="4860032" y="692696"/>
            <a:ext cx="9361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200" b="1" dirty="0" smtClean="0"/>
              <a:t>Ponovimo!</a:t>
            </a:r>
            <a:endParaRPr lang="hr-HR" sz="1200" b="1" dirty="0"/>
          </a:p>
        </p:txBody>
      </p:sp>
      <p:pic>
        <p:nvPicPr>
          <p:cNvPr id="8" name="Picture 3" descr="D:\Alfa udžbenici\alfic\11-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32240" y="2276872"/>
            <a:ext cx="1005890" cy="1260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4148353351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lfa_osnove">
  <a:themeElements>
    <a:clrScheme name="Gomilanj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usjednost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Alfa_osnove</Template>
  <TotalTime>563</TotalTime>
  <Words>814</Words>
  <Application>Microsoft Office PowerPoint</Application>
  <PresentationFormat>Prikaz na zaslonu (4:3)</PresentationFormat>
  <Paragraphs>76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9</vt:i4>
      </vt:variant>
    </vt:vector>
  </HeadingPairs>
  <TitlesOfParts>
    <vt:vector size="10" baseType="lpstr">
      <vt:lpstr>Alfa_osnove</vt:lpstr>
      <vt:lpstr>1.8. Pohranjivanje multimedijskih sadržaja, obrada zvuka</vt:lpstr>
      <vt:lpstr>Pohrana podataka u računalu</vt:lpstr>
      <vt:lpstr>Najčešći oblici zapisa slika</vt:lpstr>
      <vt:lpstr>Najčešći oblici zapisa video sadržaja</vt:lpstr>
      <vt:lpstr>Obrada zvuka</vt:lpstr>
      <vt:lpstr>Obrada zvuka</vt:lpstr>
      <vt:lpstr>Najčešći oblici zapisa zvuka</vt:lpstr>
      <vt:lpstr>Sažetak</vt:lpstr>
      <vt:lpstr>Slajd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Bit</dc:title>
  <dc:creator>Blaženka</dc:creator>
  <cp:lastModifiedBy>Vesna Majdandžić</cp:lastModifiedBy>
  <cp:revision>22</cp:revision>
  <dcterms:created xsi:type="dcterms:W3CDTF">2013-04-15T10:22:21Z</dcterms:created>
  <dcterms:modified xsi:type="dcterms:W3CDTF">2013-11-16T09:18:15Z</dcterms:modified>
</cp:coreProperties>
</file>