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306" r:id="rId3"/>
    <p:sldId id="312" r:id="rId4"/>
    <p:sldId id="313" r:id="rId5"/>
    <p:sldId id="307" r:id="rId6"/>
    <p:sldId id="308" r:id="rId7"/>
    <p:sldId id="309" r:id="rId8"/>
    <p:sldId id="304" r:id="rId9"/>
    <p:sldId id="258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DB0FC-FD3C-47B0-9EC9-50393F4AC3D3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6476-C876-44F5-A08D-3BB404EB107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20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PC\Dropbox\Alfa\ilustracije\Naslovnica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5043" t="14563" r="27079" b="26375"/>
          <a:stretch>
            <a:fillRect/>
          </a:stretch>
        </p:blipFill>
        <p:spPr bwMode="auto">
          <a:xfrm rot="1449551">
            <a:off x="4821190" y="2591287"/>
            <a:ext cx="3015459" cy="36224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0000"/>
            <a:ext cx="7543800" cy="2593975"/>
          </a:xfrm>
        </p:spPr>
        <p:txBody>
          <a:bodyPr anchor="b"/>
          <a:lstStyle>
            <a:lvl1pPr>
              <a:defRPr sz="50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6461760" cy="1066800"/>
          </a:xfrm>
        </p:spPr>
        <p:txBody>
          <a:bodyPr anchor="t">
            <a:noAutofit/>
          </a:bodyPr>
          <a:lstStyle>
            <a:lvl1pPr marL="0" indent="0" algn="l">
              <a:buNone/>
              <a:defRPr sz="5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5F53288-D357-4E6F-8666-F04D8D3A031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38D93F-CE82-4E12-A515-0A3A23BA27B9}" type="datetimeFigureOut">
              <a:rPr lang="hr-HR" smtClean="0"/>
              <a:pPr/>
              <a:t>16.11.2013.</a:t>
            </a:fld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6331570"/>
            <a:ext cx="770384" cy="52642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3152"/>
            <a:ext cx="952381" cy="1238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1.8. Pohranjivanje multimedijskih sadržaja, obrada zvuka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hr-HR" smtClean="0"/>
              <a:t>1. Osnove informatike</a:t>
            </a:r>
          </a:p>
          <a:p>
            <a:endParaRPr lang="hr-HR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611560" y="1196752"/>
            <a:ext cx="7543800" cy="721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44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5807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685964"/>
            <a:ext cx="2664296" cy="217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Pohrana podataka u računalu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/>
          <a:lstStyle/>
          <a:p>
            <a:r>
              <a:rPr lang="hr-HR" dirty="0" smtClean="0"/>
              <a:t>Svi podatci u računalu spremaju se i obrađuju u binarnom obliku (kombinacijom nula i jedinica). </a:t>
            </a:r>
          </a:p>
          <a:p>
            <a:r>
              <a:rPr lang="hr-HR" dirty="0" smtClean="0"/>
              <a:t>Svaki znak na tipkovnici ima svoj kod odnosno kombinaciju binarnih brojeva koji ga predstavlja. </a:t>
            </a:r>
          </a:p>
          <a:p>
            <a:r>
              <a:rPr lang="hr-HR" dirty="0" smtClean="0"/>
              <a:t>Kako bi računala mogla međusobno komunicirati potrebno je pridržavati se normi ili pravila. </a:t>
            </a:r>
          </a:p>
          <a:p>
            <a:r>
              <a:rPr lang="hr-HR" dirty="0" smtClean="0"/>
              <a:t>ASCII (American Standard </a:t>
            </a:r>
            <a:r>
              <a:rPr lang="hr-HR" dirty="0" err="1" smtClean="0"/>
              <a:t>Code</a:t>
            </a:r>
            <a:r>
              <a:rPr lang="hr-HR" dirty="0" smtClean="0"/>
              <a:t> for </a:t>
            </a:r>
            <a:r>
              <a:rPr lang="hr-HR" dirty="0" err="1" smtClean="0"/>
              <a:t>Information</a:t>
            </a:r>
            <a:r>
              <a:rPr lang="hr-HR" dirty="0" smtClean="0"/>
              <a:t> </a:t>
            </a:r>
            <a:r>
              <a:rPr lang="hr-HR" dirty="0" err="1" smtClean="0"/>
              <a:t>Interchange</a:t>
            </a:r>
            <a:r>
              <a:rPr lang="hr-HR" dirty="0" smtClean="0"/>
              <a:t>) je naziv za pravila ili norme kojima se mi služimo i pomoću kojega možemo prikazati 256 različitih znakova.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0C2F-D6B2-4526-8778-16BC0FBAB9F1}" type="datetime1">
              <a:rPr lang="hr-HR" smtClean="0"/>
              <a:pPr/>
              <a:t>16.11.2013.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232746338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Najčešći oblici zapisa slika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15592708"/>
              </p:ext>
            </p:extLst>
          </p:nvPr>
        </p:nvGraphicFramePr>
        <p:xfrm>
          <a:off x="395536" y="1268760"/>
          <a:ext cx="7704856" cy="429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5760640"/>
              </a:tblGrid>
              <a:tr h="271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Oznaka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Opis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8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BMP 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(</a:t>
                      </a:r>
                      <a:r>
                        <a:rPr lang="hr-HR" sz="1600" dirty="0" err="1">
                          <a:effectLst/>
                        </a:rPr>
                        <a:t>eng</a:t>
                      </a:r>
                      <a:r>
                        <a:rPr lang="hr-HR" sz="1600" dirty="0">
                          <a:effectLst/>
                        </a:rPr>
                        <a:t>. </a:t>
                      </a:r>
                      <a:r>
                        <a:rPr lang="hr-HR" sz="1600" dirty="0" err="1">
                          <a:effectLst/>
                        </a:rPr>
                        <a:t>Bitmap</a:t>
                      </a:r>
                      <a:r>
                        <a:rPr lang="hr-HR" sz="1600" dirty="0">
                          <a:effectLst/>
                        </a:rPr>
                        <a:t>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Osnovni </a:t>
                      </a:r>
                      <a:r>
                        <a:rPr lang="hr-HR" sz="1600" dirty="0" smtClean="0">
                          <a:effectLst/>
                        </a:rPr>
                        <a:t>način </a:t>
                      </a:r>
                      <a:r>
                        <a:rPr lang="hr-HR" sz="1600" dirty="0">
                          <a:effectLst/>
                        </a:rPr>
                        <a:t>zapisa slika u Windows operacijskom sustavu. Koristi se najčešće nesažeti zapis podataka koji može biti do 16 milijuna boja. Upotrebljava se rijetko jer </a:t>
                      </a:r>
                      <a:r>
                        <a:rPr lang="hr-HR" sz="1600" dirty="0" smtClean="0">
                          <a:effectLst/>
                        </a:rPr>
                        <a:t>pri većoj </a:t>
                      </a:r>
                      <a:r>
                        <a:rPr lang="hr-HR" sz="1600" dirty="0">
                          <a:effectLst/>
                        </a:rPr>
                        <a:t>razlučivosti zauzima mnogo memorije.   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3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JPEG (JPG) (</a:t>
                      </a:r>
                      <a:r>
                        <a:rPr lang="hr-HR" sz="1600" dirty="0" err="1">
                          <a:effectLst/>
                        </a:rPr>
                        <a:t>Joint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Photographic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Experts</a:t>
                      </a:r>
                      <a:r>
                        <a:rPr lang="hr-HR" sz="1600" dirty="0">
                          <a:effectLst/>
                        </a:rPr>
                        <a:t> Group) 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Sažimani oblik zapisa slike, </a:t>
                      </a:r>
                      <a:r>
                        <a:rPr lang="hr-HR" sz="1600" dirty="0" smtClean="0">
                          <a:effectLst/>
                        </a:rPr>
                        <a:t>trenutno </a:t>
                      </a:r>
                      <a:r>
                        <a:rPr lang="hr-HR" sz="1600" dirty="0">
                          <a:effectLst/>
                        </a:rPr>
                        <a:t>i najčešće korišteni </a:t>
                      </a:r>
                      <a:r>
                        <a:rPr lang="hr-HR" sz="1600" dirty="0" smtClean="0">
                          <a:effectLst/>
                        </a:rPr>
                        <a:t>format. </a:t>
                      </a:r>
                      <a:r>
                        <a:rPr lang="hr-HR" sz="1600" dirty="0">
                          <a:effectLst/>
                        </a:rPr>
                        <a:t>Zbog male veličine pogodan je za arhiviranje i razmjenu putem interneta. Smanjivanjem veličine slike dolazi do smanjenja kvalitete te nije pogodan za daljnju obradu. Može imati do 16 milijuna boja.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9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TIFF 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(</a:t>
                      </a:r>
                      <a:r>
                        <a:rPr lang="hr-HR" sz="1600" dirty="0" err="1">
                          <a:effectLst/>
                        </a:rPr>
                        <a:t>Tagged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>
                          <a:effectLst/>
                        </a:rPr>
                        <a:t>Image</a:t>
                      </a:r>
                      <a:r>
                        <a:rPr lang="hr-HR" sz="1600" dirty="0">
                          <a:effectLst/>
                        </a:rPr>
                        <a:t> File Format)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Koristi se za </a:t>
                      </a:r>
                      <a:r>
                        <a:rPr lang="hr-HR" sz="1600" dirty="0">
                          <a:effectLst/>
                        </a:rPr>
                        <a:t>profesionalnu uporabu i izradu plakata i velikih reklamnih materijala. </a:t>
                      </a:r>
                      <a:r>
                        <a:rPr lang="hr-HR" sz="1600" dirty="0" smtClean="0">
                          <a:effectLst/>
                        </a:rPr>
                        <a:t>Standard </a:t>
                      </a:r>
                      <a:r>
                        <a:rPr lang="hr-HR" sz="1600" dirty="0">
                          <a:effectLst/>
                        </a:rPr>
                        <a:t>za sve vrste nesažetih slika tako da zauzima veliku količinu memorije pri arhiviranju.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9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GIF </a:t>
                      </a:r>
                      <a:endParaRPr lang="hr-HR" sz="16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(</a:t>
                      </a:r>
                      <a:r>
                        <a:rPr lang="hr-HR" sz="1600" dirty="0" err="1">
                          <a:effectLst/>
                        </a:rPr>
                        <a:t>Graphic</a:t>
                      </a:r>
                      <a:r>
                        <a:rPr lang="hr-HR" sz="1600" dirty="0">
                          <a:effectLst/>
                        </a:rPr>
                        <a:t> </a:t>
                      </a:r>
                      <a:r>
                        <a:rPr lang="hr-HR" sz="1600" dirty="0" err="1" smtClean="0">
                          <a:effectLst/>
                        </a:rPr>
                        <a:t>Interchange</a:t>
                      </a:r>
                      <a:r>
                        <a:rPr lang="hr-HR" sz="1600" dirty="0" smtClean="0">
                          <a:effectLst/>
                        </a:rPr>
                        <a:t>  Format</a:t>
                      </a:r>
                      <a:r>
                        <a:rPr lang="hr-HR" sz="1600" dirty="0">
                          <a:effectLst/>
                        </a:rPr>
                        <a:t>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Koristi se za </a:t>
                      </a:r>
                      <a:r>
                        <a:rPr lang="hr-HR" sz="1600" dirty="0">
                          <a:effectLst/>
                        </a:rPr>
                        <a:t>pohranu jednostavnih slika i crteža koji ne sadrže puno prijelaza boja. Ovaj format prilagođen je web stanicama i može imati do 256 boja. Pogodan za izradu animacija za web stranice. 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7370-A659-48EA-B7BA-93B75662BCE0}" type="datetime1">
              <a:rPr lang="hr-HR" smtClean="0"/>
              <a:pPr/>
              <a:t>16.11.2013.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4030272"/>
      </p:ext>
    </p:extLst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Najčešći oblici zapisa </a:t>
            </a:r>
            <a:r>
              <a:rPr lang="hr-HR" dirty="0" smtClean="0"/>
              <a:t>video sadržaja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7370-A659-48EA-B7BA-93B75662BCE0}" type="datetime1">
              <a:rPr lang="hr-HR" smtClean="0"/>
              <a:pPr/>
              <a:t>16.11.2013.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683568" y="1484784"/>
          <a:ext cx="6837372" cy="4767072"/>
        </p:xfrm>
        <a:graphic>
          <a:graphicData uri="http://schemas.openxmlformats.org/drawingml/2006/table">
            <a:tbl>
              <a:tblPr/>
              <a:tblGrid>
                <a:gridCol w="1645298"/>
                <a:gridCol w="5192074"/>
              </a:tblGrid>
              <a:tr h="231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Oznaka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Opis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694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Calibri"/>
                          <a:ea typeface="Calibri"/>
                          <a:cs typeface="Times New Roman"/>
                        </a:rPr>
                        <a:t>AVI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(Audio Video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Interleave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) oblik video zapisa koji je pogodan jer se može pokrenuti na gotovo svim računalima. Nisu pogodni za širu uporabu i razmjenu zato što zauzimaju puno prostora.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Calibri"/>
                          <a:ea typeface="Calibri"/>
                          <a:cs typeface="Times New Roman"/>
                        </a:rPr>
                        <a:t>MPEG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Moving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Picture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Experts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Group) Koristi se u filmskoj industriji te za zapisivanje video sadržaja na DVD i CD. Zapis u MPEG formatu vrlo je kvalitetan te je do sada doživio nekoliko inačica (MPEG1, MPEG2, MPEG4…)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latin typeface="Calibri"/>
                          <a:ea typeface="Calibri"/>
                          <a:cs typeface="Times New Roman"/>
                        </a:rPr>
                        <a:t>DivX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Popularnost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DivX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oblika zapisa nastala je temeljem velike mogućnosti sažimanja (kompresije) i zauzimanja malo prostora na mediju. Pogodan je za razmjenu putem interneta te pohranu na CD ili DVD. Uz visok stupanj sažimanja i dalje zadržava kvalitetnu sliku.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latin typeface="Calibri"/>
                          <a:ea typeface="Calibri"/>
                          <a:cs typeface="Times New Roman"/>
                        </a:rPr>
                        <a:t>WMV</a:t>
                      </a:r>
                      <a:endParaRPr lang="hr-H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(Windows </a:t>
                      </a:r>
                      <a:r>
                        <a:rPr lang="hr-HR" sz="1600" dirty="0" err="1">
                          <a:latin typeface="Calibri"/>
                          <a:ea typeface="Calibri"/>
                          <a:cs typeface="Times New Roman"/>
                        </a:rPr>
                        <a:t>Media</a:t>
                      </a:r>
                      <a:r>
                        <a:rPr lang="hr-HR" sz="1600" dirty="0">
                          <a:latin typeface="Calibri"/>
                          <a:ea typeface="Calibri"/>
                          <a:cs typeface="Times New Roman"/>
                        </a:rPr>
                        <a:t> Video) Oblik koji ima nižu kvalitetu zapisa videa, ali velik stupanj sažimanja. Noviji Microsoftov format namijenjen za razmjenu videa putem interneta.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030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Obrada zvuka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Zvučna </a:t>
            </a:r>
            <a:r>
              <a:rPr lang="hr-HR" b="1" dirty="0"/>
              <a:t>kartica</a:t>
            </a:r>
            <a:r>
              <a:rPr lang="hr-HR" dirty="0"/>
              <a:t> 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dirty="0" err="1"/>
              <a:t>sound</a:t>
            </a:r>
            <a:r>
              <a:rPr lang="hr-HR" dirty="0"/>
              <a:t> </a:t>
            </a:r>
            <a:r>
              <a:rPr lang="hr-HR" dirty="0" err="1"/>
              <a:t>card</a:t>
            </a:r>
            <a:r>
              <a:rPr lang="hr-HR" dirty="0"/>
              <a:t>) je elektronički sklop koji omogućuje snimanje, obradu i reprodukciju zvuka. </a:t>
            </a:r>
            <a:endParaRPr lang="hr-HR" dirty="0" smtClean="0"/>
          </a:p>
          <a:p>
            <a:r>
              <a:rPr lang="hr-HR" dirty="0" smtClean="0"/>
              <a:t>Prvi </a:t>
            </a:r>
            <a:r>
              <a:rPr lang="hr-HR" dirty="0"/>
              <a:t>u nizu uređaja potrebnih za pretvaranje zvučnog zapisa u  digitalni oblik (nula i jedinica) jest </a:t>
            </a:r>
            <a:r>
              <a:rPr lang="hr-HR" b="1" dirty="0"/>
              <a:t>mikrofon</a:t>
            </a:r>
            <a:r>
              <a:rPr lang="hr-HR" dirty="0"/>
              <a:t>. Električni signal koji dopire do mikrofona prolazi kroz pojačalo, a zatim dolazi do </a:t>
            </a:r>
            <a:r>
              <a:rPr lang="hr-HR" b="1" dirty="0"/>
              <a:t>pretvorbe iz analognog u digitalni signal</a:t>
            </a:r>
            <a:r>
              <a:rPr lang="hr-HR" dirty="0"/>
              <a:t> koji je razumljiv računalu.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kvalitetu digitalno snimljenog zvuka </a:t>
            </a:r>
            <a:r>
              <a:rPr lang="hr-HR" dirty="0" smtClean="0"/>
              <a:t>utječu </a:t>
            </a:r>
            <a:r>
              <a:rPr lang="hr-HR" dirty="0"/>
              <a:t>dva čimbenika:</a:t>
            </a:r>
          </a:p>
          <a:p>
            <a:pPr lvl="1"/>
            <a:r>
              <a:rPr lang="hr-HR" b="1" dirty="0"/>
              <a:t>Brzina uzrokovanja</a:t>
            </a:r>
            <a:r>
              <a:rPr lang="hr-HR" dirty="0"/>
              <a:t> -  broj uzorka u jedinci vremena, izražena u </a:t>
            </a:r>
            <a:r>
              <a:rPr lang="hr-HR" dirty="0" err="1"/>
              <a:t>Hercima</a:t>
            </a:r>
            <a:r>
              <a:rPr lang="hr-HR" dirty="0"/>
              <a:t>. Audio CD ima brzinu uzrokovanja od 44 100 Hz ili 44 </a:t>
            </a:r>
            <a:r>
              <a:rPr lang="hr-HR" dirty="0" err="1"/>
              <a:t>kHz</a:t>
            </a:r>
            <a:r>
              <a:rPr lang="hr-HR" dirty="0"/>
              <a:t>.</a:t>
            </a:r>
          </a:p>
          <a:p>
            <a:pPr lvl="1"/>
            <a:r>
              <a:rPr lang="hr-HR" b="1" dirty="0"/>
              <a:t>Broj razina </a:t>
            </a:r>
            <a:r>
              <a:rPr lang="hr-HR" dirty="0"/>
              <a:t>– broj bitova kojim se opisuje svaki uzorak. Za Audio CD koristi se 16 bita.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7370-A659-48EA-B7BA-93B75662BCE0}" type="datetime1">
              <a:rPr lang="hr-HR" smtClean="0"/>
              <a:pPr/>
              <a:t>16.11.2013.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20186131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Obrada zvuka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Pretvorbom digitalnog u analogni oblik signala odvija se suprotan proces u pretvorniku koji je smješten na zvučnoj kartici. </a:t>
            </a:r>
            <a:endParaRPr lang="hr-HR" dirty="0" smtClean="0"/>
          </a:p>
          <a:p>
            <a:r>
              <a:rPr lang="hr-HR" dirty="0" smtClean="0"/>
              <a:t>Digitalni </a:t>
            </a:r>
            <a:r>
              <a:rPr lang="hr-HR" dirty="0"/>
              <a:t>signal pretvornik pretvara u analogni električni signal, koji se filtrira i zatim  u zvučniku pretvara u zvučni val.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7370-A659-48EA-B7BA-93B75662BCE0}" type="datetime1">
              <a:rPr lang="hr-HR" smtClean="0"/>
              <a:pPr/>
              <a:t>16.11.2013.</a:t>
            </a:fld>
            <a:endParaRPr lang="hr-HR"/>
          </a:p>
        </p:txBody>
      </p:sp>
      <p:pic>
        <p:nvPicPr>
          <p:cNvPr id="6" name="Slika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45024"/>
            <a:ext cx="7560840" cy="2016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034654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Najčešći oblici zapisa zvuka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6464550"/>
              </p:ext>
            </p:extLst>
          </p:nvPr>
        </p:nvGraphicFramePr>
        <p:xfrm>
          <a:off x="323528" y="1196753"/>
          <a:ext cx="7920880" cy="4600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6026"/>
                <a:gridCol w="6014854"/>
              </a:tblGrid>
              <a:tr h="286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Oznaka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Opis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WAV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Osnovni način zapisa zvuka u Windows operacijskom sustavu. Koristi nesažeti zapis te zauzima mnogo memorije pri pohrani datoteke.   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MP3 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Sažimani oblik zapisa zvuka, </a:t>
                      </a:r>
                      <a:r>
                        <a:rPr lang="hr-HR" sz="1800" dirty="0" smtClean="0">
                          <a:effectLst/>
                        </a:rPr>
                        <a:t>trenutno </a:t>
                      </a:r>
                      <a:r>
                        <a:rPr lang="hr-HR" sz="1800" dirty="0">
                          <a:effectLst/>
                        </a:rPr>
                        <a:t>i najčešće korišteni </a:t>
                      </a:r>
                      <a:r>
                        <a:rPr lang="hr-HR" sz="1800" dirty="0" smtClean="0">
                          <a:effectLst/>
                        </a:rPr>
                        <a:t>format. </a:t>
                      </a:r>
                      <a:r>
                        <a:rPr lang="hr-HR" sz="1800" dirty="0">
                          <a:effectLst/>
                        </a:rPr>
                        <a:t>Zbog male veličine pogodan je za arhiviranje i razmjenu putem interneta. 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AIFF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Standardni oblik zapisa </a:t>
                      </a:r>
                      <a:r>
                        <a:rPr lang="hr-HR" sz="1800" dirty="0" smtClean="0">
                          <a:effectLst/>
                        </a:rPr>
                        <a:t>kod </a:t>
                      </a:r>
                      <a:r>
                        <a:rPr lang="hr-HR" sz="1800" dirty="0">
                          <a:effectLst/>
                        </a:rPr>
                        <a:t>Macintosh računala. Ovaj oblik zapisa razvijen je u </a:t>
                      </a:r>
                      <a:r>
                        <a:rPr lang="hr-HR" sz="1800" dirty="0" err="1">
                          <a:effectLst/>
                        </a:rPr>
                        <a:t>Apple</a:t>
                      </a:r>
                      <a:r>
                        <a:rPr lang="hr-HR" sz="1800" dirty="0">
                          <a:effectLst/>
                        </a:rPr>
                        <a:t>-u i </a:t>
                      </a:r>
                      <a:r>
                        <a:rPr lang="hr-HR" sz="1800" dirty="0" smtClean="0">
                          <a:effectLst/>
                        </a:rPr>
                        <a:t>pripada </a:t>
                      </a:r>
                      <a:r>
                        <a:rPr lang="hr-HR" sz="1800" dirty="0">
                          <a:effectLst/>
                        </a:rPr>
                        <a:t>nesažetim oblicima.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AAC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Nasljednik popularnog  MP3, donosi poboljšanja i nešto bolju kvalitetu zvuka. 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MIDI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</a:rPr>
                        <a:t>Nije </a:t>
                      </a:r>
                      <a:r>
                        <a:rPr lang="hr-HR" sz="1800" dirty="0">
                          <a:effectLst/>
                        </a:rPr>
                        <a:t>standard za digitalnu pohranu zvuka, već služi za prijenos instrumentalnih oblika zapisa. Sadrže samo zvukove instrumenata, ali ne ljudski glas. </a:t>
                      </a:r>
                      <a:r>
                        <a:rPr lang="hr-HR" sz="1800" dirty="0" smtClean="0">
                          <a:effectLst/>
                        </a:rPr>
                        <a:t>Malo </a:t>
                      </a:r>
                      <a:r>
                        <a:rPr lang="hr-HR" sz="1800" dirty="0">
                          <a:effectLst/>
                        </a:rPr>
                        <a:t>zauzimanje memorije. 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7370-A659-48EA-B7BA-93B75662BCE0}" type="datetime1">
              <a:rPr lang="hr-HR" smtClean="0"/>
              <a:pPr/>
              <a:t>16.11.2013.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12806220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Sažetak</a:t>
            </a:r>
            <a:endParaRPr lang="hr-HR" sz="2800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2348880"/>
            <a:ext cx="7859216" cy="3701008"/>
          </a:xfrm>
        </p:spPr>
        <p:txBody>
          <a:bodyPr>
            <a:normAutofit lnSpcReduction="10000"/>
          </a:bodyPr>
          <a:lstStyle/>
          <a:p>
            <a:pPr lvl="0"/>
            <a:r>
              <a:rPr lang="hr-HR" sz="2800" b="1" dirty="0"/>
              <a:t>Mikrofon</a:t>
            </a:r>
            <a:r>
              <a:rPr lang="hr-HR" sz="2800" dirty="0"/>
              <a:t> je </a:t>
            </a:r>
            <a:r>
              <a:rPr lang="hr-HR" sz="2800" dirty="0" smtClean="0"/>
              <a:t>ulazni uređaj </a:t>
            </a:r>
            <a:r>
              <a:rPr lang="hr-HR" sz="2800" dirty="0"/>
              <a:t>za pretvaranje zvučnog zapisa u  digitalni oblik.</a:t>
            </a:r>
          </a:p>
          <a:p>
            <a:pPr lvl="0"/>
            <a:r>
              <a:rPr lang="hr-HR" sz="2800" b="1" dirty="0"/>
              <a:t>Zvučna kartica</a:t>
            </a:r>
            <a:r>
              <a:rPr lang="hr-HR" sz="2800" dirty="0"/>
              <a:t> je elektronički sklop koji omogućuje snimanje, obradu i reprodukciju zvuka.</a:t>
            </a:r>
          </a:p>
          <a:p>
            <a:pPr lvl="0"/>
            <a:r>
              <a:rPr lang="hr-HR" sz="2800" b="1" dirty="0"/>
              <a:t>Brzina uzrokovanja</a:t>
            </a:r>
            <a:r>
              <a:rPr lang="hr-HR" sz="2800" dirty="0"/>
              <a:t> -  broj uzorka u jedinci vremena, izražena u </a:t>
            </a:r>
            <a:r>
              <a:rPr lang="hr-HR" sz="2800" dirty="0" err="1" smtClean="0"/>
              <a:t>Hercima</a:t>
            </a:r>
            <a:r>
              <a:rPr lang="hr-HR" sz="2800" dirty="0"/>
              <a:t>.</a:t>
            </a:r>
          </a:p>
          <a:p>
            <a:pPr lvl="0"/>
            <a:r>
              <a:rPr lang="hr-HR" sz="2800" b="1" dirty="0"/>
              <a:t>Broj razina </a:t>
            </a:r>
            <a:r>
              <a:rPr lang="hr-HR" sz="2800" dirty="0"/>
              <a:t>– broj bitova kojim se opisuje svaki uzorak.</a:t>
            </a:r>
          </a:p>
          <a:p>
            <a:pPr lvl="0"/>
            <a:endParaRPr lang="hr-HR" sz="2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79A12-0BA6-4057-A888-9EDDCF9E674A}" type="datetime1">
              <a:rPr lang="hr-HR" smtClean="0"/>
              <a:pPr/>
              <a:t>16.11.2013.</a:t>
            </a:fld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-180528" y="1052736"/>
            <a:ext cx="870882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Pohranjivanje multimedijskih sadržaja, obrada zvuka</a:t>
            </a:r>
            <a:endParaRPr lang="hr-HR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2" descr="D:\Alfa udžbenici\alfic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445224"/>
            <a:ext cx="1368221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594427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132856"/>
            <a:ext cx="7620000" cy="3629000"/>
          </a:xfrm>
        </p:spPr>
        <p:txBody>
          <a:bodyPr>
            <a:normAutofit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Navedi najčešće oblike zapisa </a:t>
            </a:r>
            <a:r>
              <a:rPr lang="hr-HR" sz="2400" dirty="0" smtClean="0"/>
              <a:t>slika.</a:t>
            </a:r>
            <a:endParaRPr lang="hr-HR" sz="2400" dirty="0"/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Koji oblici zapisa slika nisu sažimani?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Što je zvučna kartica?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Što je mikrofon?</a:t>
            </a:r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Objasni pretvorbu analognog oblika zapisa zvuka u digitalni </a:t>
            </a:r>
            <a:r>
              <a:rPr lang="hr-HR" sz="2400" dirty="0" smtClean="0"/>
              <a:t>oblik.</a:t>
            </a:r>
            <a:endParaRPr lang="hr-HR" sz="2400" dirty="0"/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Opiši WAV oblik </a:t>
            </a:r>
            <a:r>
              <a:rPr lang="hr-HR" sz="2400" dirty="0" smtClean="0"/>
              <a:t>zapisa.</a:t>
            </a:r>
            <a:endParaRPr lang="hr-HR" sz="2400" dirty="0"/>
          </a:p>
          <a:p>
            <a:pPr marL="571500" lvl="0" indent="-457200">
              <a:buFont typeface="+mj-lt"/>
              <a:buAutoNum type="arabicPeriod"/>
            </a:pPr>
            <a:r>
              <a:rPr lang="hr-HR" sz="2400" dirty="0"/>
              <a:t>Koja dva čimbenika utječu na kvalitetu zapisa zvuka?</a:t>
            </a:r>
          </a:p>
          <a:p>
            <a:pPr marL="457200" indent="-342900">
              <a:buFont typeface="+mj-lt"/>
              <a:buAutoNum type="arabicPeriod"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654-95FA-4641-97A4-7E4C5F867318}" type="datetime1">
              <a:rPr lang="hr-HR" smtClean="0"/>
              <a:pPr/>
              <a:t>16.11.2013.</a:t>
            </a:fld>
            <a:endParaRPr lang="hr-HR"/>
          </a:p>
        </p:txBody>
      </p:sp>
      <p:pic>
        <p:nvPicPr>
          <p:cNvPr id="6" name="Picture 2" descr="D:\Alfa udžbenici\Ponovimo robotic.jpg"/>
          <p:cNvPicPr>
            <a:picLocks noChangeAspect="1" noChangeArrowheads="1"/>
          </p:cNvPicPr>
          <p:nvPr/>
        </p:nvPicPr>
        <p:blipFill>
          <a:blip r:embed="rId2" cstate="print"/>
          <a:srcRect l="19740" t="24003" r="23861" b="19991"/>
          <a:stretch>
            <a:fillRect/>
          </a:stretch>
        </p:blipFill>
        <p:spPr bwMode="auto">
          <a:xfrm>
            <a:off x="3131840" y="188640"/>
            <a:ext cx="2880320" cy="2016224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 rot="152578">
            <a:off x="4860032" y="69269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Ponovimo!</a:t>
            </a:r>
            <a:endParaRPr lang="hr-HR" sz="1200" b="1" dirty="0"/>
          </a:p>
        </p:txBody>
      </p:sp>
      <p:pic>
        <p:nvPicPr>
          <p:cNvPr id="8" name="Picture 3" descr="D:\Alfa udžbenici\alfic\11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276872"/>
            <a:ext cx="1005890" cy="12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83533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fa_osnov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Alfa_osnove</Template>
  <TotalTime>563</TotalTime>
  <Words>814</Words>
  <Application>Microsoft Office PowerPoint</Application>
  <PresentationFormat>Prikaz na zaslonu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Alfa_osnove</vt:lpstr>
      <vt:lpstr>1.8. Pohranjivanje multimedijskih sadržaja, obrada zvuka</vt:lpstr>
      <vt:lpstr>Pohrana podataka u računalu</vt:lpstr>
      <vt:lpstr>Najčešći oblici zapisa slika</vt:lpstr>
      <vt:lpstr>Najčešći oblici zapisa video sadržaja</vt:lpstr>
      <vt:lpstr>Obrada zvuka</vt:lpstr>
      <vt:lpstr>Obrada zvuka</vt:lpstr>
      <vt:lpstr>Najčešći oblici zapisa zvuka</vt:lpstr>
      <vt:lpstr>Sažetak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</dc:title>
  <dc:creator>Blaženka</dc:creator>
  <cp:lastModifiedBy>Vesna Majdandžić</cp:lastModifiedBy>
  <cp:revision>22</cp:revision>
  <dcterms:created xsi:type="dcterms:W3CDTF">2013-04-15T10:22:21Z</dcterms:created>
  <dcterms:modified xsi:type="dcterms:W3CDTF">2013-11-16T09:18:15Z</dcterms:modified>
</cp:coreProperties>
</file>