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57" r:id="rId4"/>
    <p:sldId id="261" r:id="rId5"/>
    <p:sldId id="262" r:id="rId6"/>
    <p:sldId id="263" r:id="rId7"/>
    <p:sldId id="270" r:id="rId8"/>
    <p:sldId id="264" r:id="rId9"/>
    <p:sldId id="266" r:id="rId10"/>
    <p:sldId id="279" r:id="rId11"/>
    <p:sldId id="281" r:id="rId12"/>
    <p:sldId id="283" r:id="rId13"/>
    <p:sldId id="282" r:id="rId14"/>
    <p:sldId id="284" r:id="rId15"/>
    <p:sldId id="285" r:id="rId16"/>
    <p:sldId id="286" r:id="rId17"/>
    <p:sldId id="267" r:id="rId1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D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18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CC07E3A-3077-4A7F-91D0-79CA1B7332F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3877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 smtClean="0"/>
              <a:t>Kliknite da biste uredili stilove teksta matrice</a:t>
            </a:r>
          </a:p>
          <a:p>
            <a:pPr lvl="1"/>
            <a:r>
              <a:rPr lang="hr-HR" altLang="sr-Latn-RS" noProof="0" smtClean="0"/>
              <a:t>Druga razina</a:t>
            </a:r>
          </a:p>
          <a:p>
            <a:pPr lvl="2"/>
            <a:r>
              <a:rPr lang="hr-HR" altLang="sr-Latn-RS" noProof="0" smtClean="0"/>
              <a:t>Treća razina</a:t>
            </a:r>
          </a:p>
          <a:p>
            <a:pPr lvl="3"/>
            <a:r>
              <a:rPr lang="hr-HR" altLang="sr-Latn-RS" noProof="0" smtClean="0"/>
              <a:t>Četvrta razina</a:t>
            </a:r>
          </a:p>
          <a:p>
            <a:pPr lvl="4"/>
            <a:r>
              <a:rPr lang="hr-HR" altLang="sr-Latn-RS" noProof="0" smtClean="0"/>
              <a:t>Peta razina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43EBFF0-2E84-4522-A787-0080A2691A9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64619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8A43B-34BD-4471-8E18-9AB52F5A4E32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319788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17EA1F-7B96-4011-8F3D-C05F3C295E7B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008945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C12F5E-F5FC-4A1F-8EE8-4583E2C89080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797057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F90D77-7512-4990-A731-C7DFC473A064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4048365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05F482-1E0A-4C05-AD82-A7F05B94D436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448713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9D80BA-07F6-4D96-BA2A-3FB1BE02E660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81954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7714EF-7CC3-44D6-874B-0FC73E046CBB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423897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17DF1E-A61B-48F3-A1E1-E5B5CF80BA74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585261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A46BC2-F633-4D9E-AB55-4D6BA6A3F828}" type="slidenum">
              <a:rPr lang="hr-HR" altLang="sr-Latn-RS"/>
              <a:pPr/>
              <a:t>17</a:t>
            </a:fld>
            <a:endParaRPr lang="hr-HR" altLang="sr-Latn-R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11849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A0ECB4-B163-4084-8525-BC7D63088F1F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66070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23B971-F31E-442E-90E4-D9E4FDACB160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34819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5BCA7F-615C-4257-9943-A5A6762FAB72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591965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B45CE5-A6B7-44AB-B0C9-FAFE8651B07C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361179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C61BF-D586-44FA-8933-1452328453D3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782033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68607D-0216-4487-86BC-22D04F85CFA3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43940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864CF6-7836-4A4D-BF20-674AC9AF5177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462535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A35E9D-14F2-4853-8C33-C30E3B42111F}" type="slidenum">
              <a:rPr lang="hr-HR" altLang="sr-Latn-RS"/>
              <a:pPr/>
              <a:t>9</a:t>
            </a:fld>
            <a:endParaRPr lang="hr-HR" altLang="sr-Latn-R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81816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3B969-BBBB-45A3-994A-504B31560A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16335-5BB2-440D-8021-17A6E6B35EC5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8135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03F6E-D81A-4475-BA14-E606CD80CAA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C2AD0-8CF4-4719-9C39-6D5EDA987827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4021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4BD4-EFF2-49A9-BE90-0558F3AEBB2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6345F-EE65-436A-B78D-123C47BAD541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7210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9F615-1B1A-491F-B9C9-9CA68C2E32B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72F4-2B5E-40BD-B363-5893E3B319EE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9244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D488-BF0F-4B8E-BB18-8432A8DF2F9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28C77-4164-468C-8F3C-545AF2660351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9370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5D693-1B55-4882-9F95-23E5C6BB638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2AA9D-C254-4182-8B90-9B4E6BFE42EA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7095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FCF79-F83E-43E9-8C77-F62FA0E3433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3DC39-2752-4195-9EF3-7C36FF0770C8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85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D1421-C058-42D5-A605-E83C71B4DE4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8DA68-551D-4B8A-961A-51DD695905E8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3775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4A78-99C8-4039-8462-474EA3815D6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FD9D5-24D2-4618-B687-82B9C8E0401F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1630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DF2CD-BDA4-4601-B5B3-BF5550F7ACE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E6B9-0603-410D-87AF-08F34F3466BE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1474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A7741-90D2-4B70-9432-B2D5308A422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0FBFA-04EE-4A99-AF05-96A56C5C42B3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4922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B869F6-8BB0-40D7-A8D3-1C38651AD15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pic>
        <p:nvPicPr>
          <p:cNvPr id="1030" name="Picture 7" descr="podloga novi udz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76250"/>
            <a:ext cx="6196012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4CCCBDE0-F365-43B4-AAC8-8D6A93A1A355}" type="datetime4">
              <a:rPr lang="hr-HR" altLang="sr-Latn-RS"/>
              <a:pPr>
                <a:defRPr/>
              </a:pPr>
              <a:t>17. studenog 2020.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D75BBB-1DAE-4DC8-89F5-F3116C399170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4099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019101-06A1-4161-A971-EF56F7EAADBD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341438"/>
            <a:ext cx="7775575" cy="79216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hr-HR" altLang="sr-Latn-RS" sz="1800" b="1" i="1" smtClean="0"/>
              <a:t>Baza podataka</a:t>
            </a:r>
            <a:r>
              <a:rPr lang="hr-HR" altLang="sr-Latn-RS" sz="1800" i="1" smtClean="0"/>
              <a:t> je organizirana i uređena cjelina međusobno povezanih podataka </a:t>
            </a:r>
            <a:r>
              <a:rPr lang="hr-HR" altLang="sr-Latn-RS" sz="1800" smtClean="0"/>
              <a:t> </a:t>
            </a:r>
            <a:r>
              <a:rPr lang="hr-HR" altLang="sr-Latn-RS" sz="1800" i="1" smtClean="0"/>
              <a:t>spremljenih bez nepotrebne </a:t>
            </a:r>
            <a:r>
              <a:rPr lang="hr-HR" altLang="sr-Latn-RS" sz="1800" b="1" i="1" smtClean="0"/>
              <a:t>redundancije</a:t>
            </a:r>
            <a:r>
              <a:rPr lang="hr-HR" altLang="sr-Latn-RS" sz="1800" i="1" smtClean="0"/>
              <a:t> (</a:t>
            </a:r>
            <a:r>
              <a:rPr lang="hr-HR" altLang="sr-Latn-RS" sz="1800" b="1" i="1" smtClean="0"/>
              <a:t>zalihosti)</a:t>
            </a:r>
            <a:r>
              <a:rPr lang="hr-HR" altLang="sr-Latn-RS" sz="1800" smtClean="0"/>
              <a:t>.</a:t>
            </a:r>
            <a:endParaRPr lang="en-GB" altLang="sr-Latn-RS" sz="180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88913"/>
            <a:ext cx="7412038" cy="936625"/>
          </a:xfrm>
        </p:spPr>
        <p:txBody>
          <a:bodyPr anchor="ctr"/>
          <a:lstStyle/>
          <a:p>
            <a:pPr eaLnBrk="1" hangingPunct="1">
              <a:defRPr/>
            </a:pPr>
            <a:r>
              <a:rPr lang="hr-HR" altLang="sr-Latn-RS" sz="4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4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84213" y="2205038"/>
            <a:ext cx="7483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/>
              <a:t>Dvije osnovne grupe: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Baze formatiranih podataka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Baze neformatiranih podataka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84213" y="3357563"/>
            <a:ext cx="74707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/>
              <a:t>Baze formatiranih podataka</a:t>
            </a:r>
            <a:r>
              <a:rPr lang="hr-HR" altLang="sr-Latn-RS"/>
              <a:t> 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Hijerarhijske</a:t>
            </a:r>
            <a:r>
              <a:rPr lang="hr-HR" altLang="sr-Latn-RS">
                <a:hlinkClick r:id="" action="ppaction://noaction"/>
              </a:rPr>
              <a:t>[1]</a:t>
            </a:r>
            <a:endParaRPr lang="hr-HR" altLang="sr-Latn-RS"/>
          </a:p>
          <a:p>
            <a:pPr eaLnBrk="1" hangingPunct="1">
              <a:buFontTx/>
              <a:buChar char="•"/>
            </a:pPr>
            <a:r>
              <a:rPr lang="hr-HR" altLang="sr-Latn-RS"/>
              <a:t> Mrežne</a:t>
            </a:r>
            <a:r>
              <a:rPr lang="hr-HR" altLang="sr-Latn-RS">
                <a:hlinkClick r:id="" action="ppaction://noaction"/>
              </a:rPr>
              <a:t>[2]</a:t>
            </a:r>
            <a:endParaRPr lang="hr-HR" altLang="sr-Latn-RS"/>
          </a:p>
          <a:p>
            <a:pPr eaLnBrk="1" hangingPunct="1">
              <a:buFontTx/>
              <a:buChar char="•"/>
            </a:pPr>
            <a:r>
              <a:rPr lang="hr-HR" altLang="sr-Latn-RS"/>
              <a:t> Relacijske</a:t>
            </a:r>
          </a:p>
          <a:p>
            <a:pPr eaLnBrk="1" hangingPunct="1"/>
            <a:r>
              <a:rPr lang="hr-HR" altLang="sr-Latn-RS"/>
              <a:t>Danas su gotovo isključivo u uporabi </a:t>
            </a:r>
            <a:r>
              <a:rPr lang="hr-HR" altLang="sr-Latn-RS" b="1"/>
              <a:t>relacijske baze podataka</a:t>
            </a:r>
            <a:r>
              <a:rPr lang="hr-HR" altLang="sr-Latn-RS"/>
              <a:t> .  </a:t>
            </a:r>
            <a:r>
              <a:rPr lang="en-GB" altLang="sr-Latn-RS"/>
              <a:t/>
            </a:r>
            <a:br>
              <a:rPr lang="en-GB" altLang="sr-Latn-RS"/>
            </a:br>
            <a:endParaRPr lang="hr-HR" altLang="sr-Latn-R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28688" y="5106988"/>
            <a:ext cx="7596187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1200">
                <a:hlinkClick r:id="" action="ppaction://noaction"/>
              </a:rPr>
              <a:t>[1]</a:t>
            </a:r>
            <a:r>
              <a:rPr lang="hr-HR" altLang="sr-Latn-RS" sz="1200"/>
              <a:t> Hijerarhijske baze podataka zasnivaju se na hijerarhijskim strukturama podataka koji imaju oblik stabla.</a:t>
            </a:r>
            <a:endParaRPr lang="hr-HR" altLang="sr-Latn-RS" sz="1200">
              <a:hlinkClick r:id="" action="ppaction://noaction"/>
            </a:endParaRPr>
          </a:p>
          <a:p>
            <a:pPr eaLnBrk="1" hangingPunct="1"/>
            <a:r>
              <a:rPr lang="hr-HR" altLang="sr-Latn-RS" sz="1200">
                <a:hlinkClick r:id="" action="ppaction://noaction"/>
              </a:rPr>
              <a:t>[2]</a:t>
            </a:r>
            <a:r>
              <a:rPr lang="hr-HR" altLang="sr-Latn-RS" sz="1200"/>
              <a:t> Mrežne baze podataka zasnivaju se na mreži podataka povezanih tako da ne postoje ni podređeni ni osnovni segmenti.</a:t>
            </a:r>
          </a:p>
        </p:txBody>
      </p:sp>
      <p:sp>
        <p:nvSpPr>
          <p:cNvPr id="4105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4" grpId="0" build="p"/>
      <p:bldP spid="2055" grpId="0" build="p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570FE4-81A0-4FD7-ADCB-1B81C1A03537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22531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B59C02-E9DA-47F0-8B48-3274DF2880E0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22532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611188" y="765175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MS Access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84213" y="1196975"/>
            <a:ext cx="80645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Osnovni objekti Access baze podataka su: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Tablica</a:t>
            </a:r>
            <a:r>
              <a:rPr lang="hr-HR" altLang="sr-Latn-RS"/>
              <a:t> </a:t>
            </a:r>
            <a:r>
              <a:rPr lang="hr-HR" altLang="sr-Latn-RS" i="1"/>
              <a:t>(Table)</a:t>
            </a:r>
            <a:r>
              <a:rPr lang="hr-HR" altLang="sr-Latn-RS"/>
              <a:t> – objekt koji definiramo i upotrebljavamo za pohranu podataka.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Upit</a:t>
            </a:r>
            <a:r>
              <a:rPr lang="hr-HR" altLang="sr-Latn-RS"/>
              <a:t> </a:t>
            </a:r>
            <a:r>
              <a:rPr lang="hr-HR" altLang="sr-Latn-RS" i="1"/>
              <a:t>(Query) </a:t>
            </a:r>
            <a:r>
              <a:rPr lang="hr-HR" altLang="sr-Latn-RS"/>
              <a:t>– objekt koji korisniku omogućava pregled jedne ili više tablica, umetanje, ažuriranje ili brisanje podataka. 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Forma</a:t>
            </a:r>
            <a:r>
              <a:rPr lang="hr-HR" altLang="sr-Latn-RS"/>
              <a:t> (obrazac)(</a:t>
            </a:r>
            <a:r>
              <a:rPr lang="hr-HR" altLang="sr-Latn-RS" i="1"/>
              <a:t>Form) - </a:t>
            </a:r>
            <a:r>
              <a:rPr lang="hr-HR" altLang="sr-Latn-RS"/>
              <a:t>objekt namijenjen za unos, prikaz ili upravljanje izvođenjem aplikacije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Izvještaj</a:t>
            </a:r>
            <a:r>
              <a:rPr lang="hr-HR" altLang="sr-Latn-RS"/>
              <a:t> </a:t>
            </a:r>
            <a:r>
              <a:rPr lang="hr-HR" altLang="sr-Latn-RS" i="1"/>
              <a:t>(Report)</a:t>
            </a:r>
            <a:r>
              <a:rPr lang="hr-HR" altLang="sr-Latn-RS"/>
              <a:t> – objekt za formatiranje, izračun i ispis (prikaz) izabranih podataka.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Stranice</a:t>
            </a:r>
            <a:r>
              <a:rPr lang="hr-HR" altLang="sr-Latn-RS"/>
              <a:t> (</a:t>
            </a:r>
            <a:r>
              <a:rPr lang="hr-HR" altLang="sr-Latn-RS" i="1"/>
              <a:t>Data Access Pages)posebna vrsta web stranica – </a:t>
            </a:r>
            <a:r>
              <a:rPr lang="hr-HR" altLang="sr-Latn-RS"/>
              <a:t>objekt za rad s podacima preko mreže (LAN ili internet).</a:t>
            </a:r>
            <a:r>
              <a:rPr lang="hr-HR" altLang="sr-Latn-RS" i="1"/>
              <a:t> </a:t>
            </a:r>
            <a:endParaRPr lang="hr-HR" altLang="sr-Latn-RS"/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Makro naredba</a:t>
            </a:r>
            <a:r>
              <a:rPr lang="hr-HR" altLang="sr-Latn-RS"/>
              <a:t> </a:t>
            </a:r>
            <a:r>
              <a:rPr lang="hr-HR" altLang="sr-Latn-RS" i="1"/>
              <a:t>(Macro) – </a:t>
            </a:r>
            <a:r>
              <a:rPr lang="hr-HR" altLang="sr-Latn-RS"/>
              <a:t>objekt koji predstavlja strukturiranu definiciju jedne ili više akcija koje treba izvršiti kao odgovor na određeni događaj (npr. makro koji nakon odabira nekog objekta na glavnoj formi otvara drugu formu).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</a:t>
            </a:r>
            <a:r>
              <a:rPr lang="hr-HR" altLang="sr-Latn-RS" b="1"/>
              <a:t>Modul</a:t>
            </a:r>
            <a:r>
              <a:rPr lang="hr-HR" altLang="sr-Latn-RS"/>
              <a:t> </a:t>
            </a:r>
            <a:r>
              <a:rPr lang="hr-HR" altLang="sr-Latn-RS" i="1"/>
              <a:t>(Modul) –</a:t>
            </a:r>
            <a:r>
              <a:rPr lang="hr-HR" altLang="sr-Latn-RS"/>
              <a:t> objekt koji sadrži korisničke procedure pisane pomoću VBA (</a:t>
            </a:r>
            <a:r>
              <a:rPr lang="hr-HR" altLang="sr-Latn-RS" i="1"/>
              <a:t>Visual Basic for Application</a:t>
            </a:r>
            <a:r>
              <a:rPr lang="hr-HR" altLang="sr-Latn-RS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1809BC-CD30-4D33-874B-92960D27D387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24579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988E28-E876-4290-81F0-C9151D6A406D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24580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7655" name="Picture 7" descr="sl18-4-osnov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48260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39750" y="1052513"/>
            <a:ext cx="7704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Kreiranje i pokretanje pojedinih objekata vršimo iz osnovnog  prozora MS Accessa</a:t>
            </a:r>
          </a:p>
        </p:txBody>
      </p:sp>
      <p:pic>
        <p:nvPicPr>
          <p:cNvPr id="27659" name="Picture 11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7180">
            <a:off x="2124075" y="3429000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1" name="Picture 13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644900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2" name="Picture 14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7180">
            <a:off x="2124075" y="3860800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3" name="Picture 15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7180">
            <a:off x="2124075" y="4076700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8" name="Text Box 17"/>
          <p:cNvSpPr txBox="1">
            <a:spLocks noChangeArrowheads="1"/>
          </p:cNvSpPr>
          <p:nvPr/>
        </p:nvSpPr>
        <p:spPr bwMode="auto">
          <a:xfrm>
            <a:off x="827088" y="5013325"/>
            <a:ext cx="7561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r-HR" altLang="sr-Latn-R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E0360C-4EE3-4038-9D4D-5919FED84055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26627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F7382E-4003-4170-86CE-112450A32EEB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26628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539750" y="765175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chemeClr val="accent2"/>
                </a:solidFill>
              </a:rPr>
              <a:t>Tablice</a:t>
            </a:r>
          </a:p>
        </p:txBody>
      </p:sp>
      <p:pic>
        <p:nvPicPr>
          <p:cNvPr id="29707" name="Picture 11" descr="slika27-1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052513"/>
            <a:ext cx="29718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2"/>
          <p:cNvSpPr txBox="1">
            <a:spLocks noChangeArrowheads="1"/>
          </p:cNvSpPr>
          <p:nvPr/>
        </p:nvSpPr>
        <p:spPr bwMode="auto">
          <a:xfrm>
            <a:off x="4572000" y="1125538"/>
            <a:ext cx="3600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r-HR" altLang="sr-Latn-RS" b="1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427538" y="981075"/>
            <a:ext cx="41751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400" b="1"/>
              <a:t>Izrada tablice:</a:t>
            </a:r>
            <a:r>
              <a:rPr lang="hr-HR" altLang="sr-Latn-RS" sz="1400"/>
              <a:t> iz osnovnog prozora MS Access-a (Design View - pogled Design: Prozor koji pokazuje dizajn objekata baze podataka)</a:t>
            </a:r>
            <a:r>
              <a:rPr lang="en-GB" altLang="sr-Latn-RS" sz="1400" b="1"/>
              <a:t> </a:t>
            </a:r>
            <a:endParaRPr lang="hr-HR" altLang="sr-Latn-RS" sz="1400" b="1"/>
          </a:p>
        </p:txBody>
      </p:sp>
      <p:pic>
        <p:nvPicPr>
          <p:cNvPr id="29710" name="Picture 14" descr="sl20-15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73238"/>
            <a:ext cx="5595937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1" name="Picture 15" descr="sl20-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73238"/>
            <a:ext cx="56673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2" name="Picture 16" descr="sl21-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60800"/>
            <a:ext cx="2278063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68313" y="2420938"/>
            <a:ext cx="1871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400"/>
              <a:t>Pogled Design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95288" y="3500438"/>
            <a:ext cx="2016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400"/>
              <a:t>Mogući tipovi polja</a:t>
            </a:r>
          </a:p>
        </p:txBody>
      </p:sp>
      <p:pic>
        <p:nvPicPr>
          <p:cNvPr id="29715" name="Picture 19" descr="strelica-l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365625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/>
      <p:bldP spid="29713" grpId="0"/>
      <p:bldP spid="297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EAB835-B059-4C78-BD3E-054DDE0E4FC1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28675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42396D-7DFB-44BE-85D1-DB3E2434F154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28676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8680" name="Picture 8" descr="sl22-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060575"/>
            <a:ext cx="5976937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9"/>
          <p:cNvSpPr txBox="1">
            <a:spLocks noChangeArrowheads="1"/>
          </p:cNvSpPr>
          <p:nvPr/>
        </p:nvSpPr>
        <p:spPr bwMode="auto">
          <a:xfrm>
            <a:off x="539750" y="1484313"/>
            <a:ext cx="540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Tipovi polja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3786FB-D2E0-497D-B580-84128CB6CED9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30723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4814B7-C00D-45B1-AD01-B9107CFCE0AA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30724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25" name="Picture 5" descr="sl23-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36838"/>
            <a:ext cx="6337300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68313" y="1268413"/>
            <a:ext cx="2519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Svojstva polja: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68313" y="1700213"/>
            <a:ext cx="8135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Kartica General daje mogućnost  svakom polju odrediti svojstava koja ga pobliže opisuju</a:t>
            </a:r>
            <a:r>
              <a:rPr lang="en-GB" altLang="sr-Latn-RS" b="1"/>
              <a:t> </a:t>
            </a:r>
            <a:endParaRPr lang="hr-HR" altLang="sr-Latn-R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A85EF-E11D-47B9-AA9B-3CC61FF393AC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32771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2268E3-3357-4E72-AA69-9FEC0C8F7D21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32772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1749" name="Picture 5" descr="sl24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36838"/>
            <a:ext cx="6553200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539750" y="1196975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Kartica Lookup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1700213"/>
            <a:ext cx="7993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Polja koja su vanjski ključevi</a:t>
            </a:r>
            <a:r>
              <a:rPr lang="hr-HR" altLang="sr-Latn-RS" b="1"/>
              <a:t> </a:t>
            </a:r>
            <a:r>
              <a:rPr lang="hr-HR" altLang="sr-Latn-RS"/>
              <a:t>možemo pomoću svojstva Lookup</a:t>
            </a:r>
            <a:r>
              <a:rPr lang="hr-HR" altLang="sr-Latn-RS" b="1"/>
              <a:t> </a:t>
            </a:r>
            <a:r>
              <a:rPr lang="hr-HR" altLang="sr-Latn-RS"/>
              <a:t>predstaviti vrijednostima polja koje ona stvarno predstavljaju u osnovnoj tablici.</a:t>
            </a:r>
            <a:r>
              <a:rPr lang="hr-HR" altLang="sr-Latn-R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02325-8A04-45FF-BFFA-5465C7F9A11D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34819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83C1B-0737-4B9A-80A1-6457966DE3A1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34820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2774" name="Picture 6" descr="slika28-25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28775"/>
            <a:ext cx="5689600" cy="149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7" descr="slika29-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292600"/>
            <a:ext cx="815181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11188" y="836613"/>
            <a:ext cx="5329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Postavljanje primarnog ključa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68313" y="3644900"/>
            <a:ext cx="63357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Izgled kreirane tablice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/>
      <p:bldP spid="327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44652-F784-4EC4-B879-589ACE102AD5}" type="slidenum">
              <a:rPr lang="hr-HR" altLang="sr-Latn-RS"/>
              <a:pPr/>
              <a:t>17</a:t>
            </a:fld>
            <a:endParaRPr lang="hr-HR" altLang="sr-Latn-RS"/>
          </a:p>
        </p:txBody>
      </p:sp>
      <p:sp>
        <p:nvSpPr>
          <p:cNvPr id="36867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BF34E8-0D02-4921-B94F-D183952741AF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36868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539750" y="836613"/>
            <a:ext cx="403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chemeClr val="accent2"/>
                </a:solidFill>
              </a:rPr>
              <a:t>Upiti (Queries)</a:t>
            </a:r>
            <a:endParaRPr lang="en-GB" altLang="sr-Latn-RS" b="1">
              <a:solidFill>
                <a:schemeClr val="accent2"/>
              </a:solidFill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11188" y="2060575"/>
            <a:ext cx="8208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Upiti definiraju akcije nad izvorišnim tablicama pa  i sami postaju logičke tablice</a:t>
            </a:r>
            <a:r>
              <a:rPr lang="en-GB" altLang="sr-Latn-RS"/>
              <a:t>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11188" y="2565400"/>
            <a:ext cx="7775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Temelj upitu ne mora biti isključivo tablica, to može biti i drugi upit</a:t>
            </a:r>
            <a:endParaRPr lang="en-GB" altLang="sr-Latn-R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Upite koristimo za izdvajanje slogova ili dijelova slogova iz jedne ili više povezanih tablica ili za uređivanje slogova</a:t>
            </a:r>
            <a:r>
              <a:rPr lang="en-GB" altLang="sr-Latn-RS" b="1"/>
              <a:t> 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84213" y="3068638"/>
            <a:ext cx="741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Razlikujemo dvije osnovne vrste upita:</a:t>
            </a:r>
          </a:p>
          <a:p>
            <a:pPr eaLnBrk="1" hangingPunct="1"/>
            <a:endParaRPr lang="hr-HR" altLang="sr-Latn-RS"/>
          </a:p>
          <a:p>
            <a:pPr eaLnBrk="1" hangingPunct="1">
              <a:buFontTx/>
              <a:buChar char="•"/>
            </a:pPr>
            <a:r>
              <a:rPr lang="hr-HR" altLang="sr-Latn-RS" b="1"/>
              <a:t> </a:t>
            </a:r>
            <a:r>
              <a:rPr lang="hr-HR" altLang="sr-Latn-RS"/>
              <a:t>Upiti izdvajanja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Akcijski upiti</a:t>
            </a:r>
            <a:endParaRPr lang="en-GB" altLang="sr-Latn-R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84213" y="4292600"/>
            <a:ext cx="79200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Upiti izdvajanja</a:t>
            </a:r>
            <a:r>
              <a:rPr lang="hr-HR" altLang="sr-Latn-RS" b="1"/>
              <a:t> </a:t>
            </a:r>
            <a:r>
              <a:rPr lang="hr-HR" altLang="sr-Latn-RS"/>
              <a:t>su upiti koji pronalaze i izdvajaju slogove ili dijelove slogova iz jedne ili više povezanih tablica. </a:t>
            </a:r>
            <a:endParaRPr lang="en-GB" altLang="sr-Latn-R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84213" y="5013325"/>
            <a:ext cx="763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Akcijski upiti</a:t>
            </a:r>
            <a:r>
              <a:rPr lang="hr-HR" altLang="sr-Latn-RS" b="1"/>
              <a:t> </a:t>
            </a:r>
            <a:r>
              <a:rPr lang="hr-HR" altLang="sr-Latn-RS"/>
              <a:t>su upiti koji mijenjaju podatke (brišu, upisuju ili čak kreiraju nove tablice). </a:t>
            </a:r>
            <a:endParaRPr lang="en-GB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1" grpId="0"/>
      <p:bldP spid="13322" grpId="0"/>
      <p:bldP spid="13323" grpId="0" build="p"/>
      <p:bldP spid="13324" grpId="0"/>
      <p:bldP spid="133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45AB6F-100C-4C83-B084-C22612E542C8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6147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9A5216-E2B1-4B89-A105-EFA099563DF2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6148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28650" y="828675"/>
            <a:ext cx="788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/>
              <a:t>Sustav za upravljanje bazom podataka</a:t>
            </a:r>
            <a:r>
              <a:rPr lang="hr-HR" altLang="sr-Latn-RS"/>
              <a:t> </a:t>
            </a:r>
            <a:r>
              <a:rPr lang="hr-HR" altLang="sr-Latn-RS" b="1"/>
              <a:t>– SUBP </a:t>
            </a:r>
            <a:r>
              <a:rPr lang="hr-HR" altLang="sr-Latn-RS"/>
              <a:t>(</a:t>
            </a:r>
            <a:r>
              <a:rPr lang="hr-HR" altLang="sr-Latn-RS" i="1"/>
              <a:t>Database Management System </a:t>
            </a:r>
            <a:r>
              <a:rPr lang="hr-HR" altLang="sr-Latn-RS"/>
              <a:t>– </a:t>
            </a:r>
            <a:r>
              <a:rPr lang="hr-HR" altLang="sr-Latn-RS" b="1"/>
              <a:t>DBMS</a:t>
            </a:r>
            <a:r>
              <a:rPr lang="hr-HR" altLang="sr-Latn-RS"/>
              <a:t>) ili za relacijske baze</a:t>
            </a:r>
            <a:r>
              <a:rPr lang="hr-HR" altLang="sr-Latn-RS" b="1"/>
              <a:t> - RDBMS</a:t>
            </a:r>
            <a:r>
              <a:rPr lang="en-GB" altLang="sr-Latn-RS"/>
              <a:t> </a:t>
            </a:r>
            <a:endParaRPr lang="hr-HR" altLang="sr-Latn-R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8313" y="1557338"/>
            <a:ext cx="79581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/>
              <a:t>U osnovi obavlja dvije grupe poslova:</a:t>
            </a:r>
            <a:endParaRPr lang="en-GB" altLang="sr-Latn-RS" b="1"/>
          </a:p>
          <a:p>
            <a:pPr eaLnBrk="1" hangingPunct="1">
              <a:buFontTx/>
              <a:buChar char="•"/>
            </a:pPr>
            <a:r>
              <a:rPr lang="hr-HR" altLang="sr-Latn-RS"/>
              <a:t>Definiranje baze podataka (</a:t>
            </a:r>
            <a:r>
              <a:rPr lang="hr-HR" altLang="sr-Latn-RS" i="1"/>
              <a:t>Database Definition</a:t>
            </a:r>
            <a:r>
              <a:rPr lang="hr-HR" altLang="sr-Latn-RS"/>
              <a:t>)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Rad s podacima (</a:t>
            </a:r>
            <a:r>
              <a:rPr lang="hr-HR" altLang="sr-Latn-RS" i="1"/>
              <a:t>Database Management</a:t>
            </a:r>
            <a:r>
              <a:rPr lang="hr-HR" altLang="sr-Latn-RS"/>
              <a:t>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55650" y="2492375"/>
            <a:ext cx="8072438" cy="352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/>
              <a:t> Ovim je obuhvaćeno: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Definiranje tablica i relacija, 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Unošenje, uređivanje, prikazivanje, pretraživanje, sortiranje i filtriranje     podataka 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Dohvat podataka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Zaštita integriteta podataka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Kontrola istovremenog pristupa podacima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Zaštita od neovlaštenog korištenja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Stvaranje izvještaja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Kontrola baze podataka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Obnova baze u slučaju "pada"</a:t>
            </a:r>
            <a:endParaRPr lang="en-GB" altLang="sr-Latn-RS"/>
          </a:p>
          <a:p>
            <a:pPr eaLnBrk="1" hangingPunct="1">
              <a:spcBef>
                <a:spcPct val="50000"/>
              </a:spcBef>
            </a:pP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 build="p"/>
      <p:bldP spid="1127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B81259-7BBB-43A2-A33F-82EFD2AB6D1C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8195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FBDE0F-17D7-4F73-88A9-AD81F0502A5F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819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5399087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28650" y="828675"/>
            <a:ext cx="808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Relacijske baze podataka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14363" y="1214438"/>
            <a:ext cx="4143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Tablica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28650" y="1585913"/>
            <a:ext cx="8015288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Relacija</a:t>
            </a:r>
            <a:r>
              <a:rPr lang="hr-HR" altLang="sr-Latn-RS"/>
              <a:t> (</a:t>
            </a:r>
            <a:r>
              <a:rPr lang="hr-HR" altLang="sr-Latn-RS" i="1"/>
              <a:t>Relation</a:t>
            </a:r>
            <a:r>
              <a:rPr lang="hr-HR" altLang="sr-Latn-RS"/>
              <a:t>) predstavlja informaciju o jednom subjektu (učenik, zaposlenik, škola…)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Relacija </a:t>
            </a:r>
            <a:r>
              <a:rPr lang="hr-HR" altLang="sr-Latn-RS"/>
              <a:t>je pohranjena kao tablica</a:t>
            </a:r>
            <a:r>
              <a:rPr lang="hr-HR" altLang="sr-Latn-RS" b="1"/>
              <a:t>.</a:t>
            </a:r>
          </a:p>
        </p:txBody>
      </p:sp>
      <p:pic>
        <p:nvPicPr>
          <p:cNvPr id="3086" name="Picture 14" descr="sl1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00350"/>
            <a:ext cx="6477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5" descr="strel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3438525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6" descr="strel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3968750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71513" y="4229100"/>
            <a:ext cx="78009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Osnovne karakteristike tablice (relacije) su:</a:t>
            </a:r>
            <a:endParaRPr lang="en-GB" altLang="sr-Latn-RS"/>
          </a:p>
          <a:p>
            <a:pPr eaLnBrk="1" hangingPunct="1">
              <a:buFontTx/>
              <a:buChar char="•"/>
            </a:pPr>
            <a:r>
              <a:rPr lang="hr-HR" altLang="sr-Latn-RS"/>
              <a:t> ne postoje dva jednaka retka 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ne postoje dva jednaka stupca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redoslijed redaka nije bitan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redoslijed stupaca nije bitan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3084" grpId="0"/>
      <p:bldP spid="3085" grpId="0" build="p"/>
      <p:bldP spid="308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8F9F2-207F-4579-857B-67FA76656BB6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10243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1A5BF6-3656-4D03-832B-5A4BD4513863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10244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71525" y="942975"/>
            <a:ext cx="7758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Polje ili više polja (Atributa) kojima se može </a:t>
            </a:r>
            <a:r>
              <a:rPr lang="hr-HR" altLang="sr-Latn-RS" b="1"/>
              <a:t>jednoznačno</a:t>
            </a:r>
            <a:r>
              <a:rPr lang="hr-HR" altLang="sr-Latn-RS"/>
              <a:t> definirati redak (slog) tablice naziva se </a:t>
            </a:r>
            <a:r>
              <a:rPr lang="hr-HR" altLang="sr-Latn-RS" b="1"/>
              <a:t>primarni ključ</a:t>
            </a:r>
            <a:r>
              <a:rPr lang="en-GB" altLang="sr-Latn-RS"/>
              <a:t> </a:t>
            </a:r>
            <a:r>
              <a:rPr lang="hr-HR" altLang="sr-Latn-RS"/>
              <a:t>i ne može biti dupliciran u tablici</a:t>
            </a:r>
          </a:p>
        </p:txBody>
      </p:sp>
      <p:pic>
        <p:nvPicPr>
          <p:cNvPr id="7173" name="Picture 5" descr="sl2-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962150"/>
            <a:ext cx="5057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strel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88" y="2352675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00113" y="3328988"/>
            <a:ext cx="7629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Jednostavnije je, a i uobičajeno je kreirati posebno polje za identifikaciju slogova </a:t>
            </a:r>
          </a:p>
        </p:txBody>
      </p:sp>
      <p:pic>
        <p:nvPicPr>
          <p:cNvPr id="7176" name="Picture 8" descr="sl2-1-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233863"/>
            <a:ext cx="58674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strel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5367338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9A566D-56B0-4FB4-8265-347A05602620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12291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00E673-FFC3-4CFE-83A5-9351F215F950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12292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03263" y="1050925"/>
            <a:ext cx="8059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i="1"/>
              <a:t>Redundancija (zalihost) </a:t>
            </a:r>
            <a:r>
              <a:rPr lang="hr-HR" altLang="sr-Latn-RS" i="1"/>
              <a:t>je pojava kad je ista činjenica nepotrebno zapisana više puta</a:t>
            </a:r>
            <a:r>
              <a:rPr lang="en-GB" altLang="sr-Latn-RS"/>
              <a:t> </a:t>
            </a:r>
          </a:p>
        </p:txBody>
      </p:sp>
      <p:pic>
        <p:nvPicPr>
          <p:cNvPr id="8197" name="Picture 5" descr="sl3-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2024063"/>
            <a:ext cx="52863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71525" y="4557713"/>
            <a:ext cx="79724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Normalizacija</a:t>
            </a:r>
            <a:r>
              <a:rPr lang="hr-HR" altLang="sr-Latn-RS"/>
              <a:t> je postupak kojim se tablice u bazi strukturiraju tako da se izbjegne redundancija i međuzavisnost te da se stvori što konzistentniji model podataka</a:t>
            </a:r>
            <a:r>
              <a:rPr lang="en-GB" altLang="sr-Latn-RS"/>
              <a:t> </a:t>
            </a:r>
            <a:endParaRPr lang="hr-HR" altLang="sr-Latn-RS"/>
          </a:p>
        </p:txBody>
      </p:sp>
      <p:pic>
        <p:nvPicPr>
          <p:cNvPr id="8200" name="Picture 8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349500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565400"/>
            <a:ext cx="3238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852738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strelica-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141663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Picture 17" descr="strelica-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429000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Picture 18" descr="strelica-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716338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19" descr="strelica-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005263"/>
            <a:ext cx="32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FCD11D-B98D-468F-82E2-500B3C87B14A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14339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870830-DF58-4DAE-8E3E-BCE110E489C2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14340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17525" y="1036638"/>
            <a:ext cx="80597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/>
              <a:t>Normaliziranje</a:t>
            </a:r>
            <a:r>
              <a:rPr lang="hr-HR" altLang="sr-Latn-RS" i="1"/>
              <a:t> pojednostavljeno znači da se </a:t>
            </a:r>
            <a:r>
              <a:rPr lang="hr-HR" altLang="sr-Latn-RS" b="1" i="1"/>
              <a:t>tablica</a:t>
            </a:r>
            <a:r>
              <a:rPr lang="hr-HR" altLang="sr-Latn-RS" i="1"/>
              <a:t> u kojoj se nepotrebno ponavljaju podaci </a:t>
            </a:r>
            <a:r>
              <a:rPr lang="hr-HR" altLang="sr-Latn-RS" b="1" i="1"/>
              <a:t>organizira u veći broj tablica</a:t>
            </a:r>
            <a:r>
              <a:rPr lang="hr-HR" altLang="sr-Latn-RS" i="1"/>
              <a:t>.</a:t>
            </a:r>
            <a:r>
              <a:rPr lang="en-GB" altLang="sr-Latn-RS"/>
              <a:t> </a:t>
            </a:r>
            <a:r>
              <a:rPr lang="hr-HR" altLang="sr-Latn-RS" i="1"/>
              <a:t/>
            </a:r>
            <a:br>
              <a:rPr lang="hr-HR" altLang="sr-Latn-RS" i="1"/>
            </a:br>
            <a:endParaRPr lang="hr-HR" altLang="sr-Latn-RS" i="1"/>
          </a:p>
        </p:txBody>
      </p:sp>
      <p:pic>
        <p:nvPicPr>
          <p:cNvPr id="9221" name="Picture 5" descr="sl3-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809875"/>
            <a:ext cx="52863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sl5-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2162175"/>
            <a:ext cx="25812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 descr="sl6-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284538"/>
            <a:ext cx="2533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 descr="sl7-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4510088"/>
            <a:ext cx="1609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sl8-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013" y="4791075"/>
            <a:ext cx="18478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 descr="stre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284538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12" descr="stre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205038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3" descr="stre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3357563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 descr="stre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581525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Picture 15" descr="stre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868863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16" descr="sl4-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068638"/>
            <a:ext cx="38957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17" descr="stre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213100"/>
            <a:ext cx="257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1C89E-14B4-4B97-BF98-5D4A6BB56B14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16387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A564E-85E0-42C8-A9F5-8D23E149A087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16388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8059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/>
              <a:t>Povezivanje tablica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4213" y="1125538"/>
            <a:ext cx="792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Povezivanje dviju tablica vrši se preko vrijednosti </a:t>
            </a:r>
            <a:r>
              <a:rPr lang="hr-HR" altLang="sr-Latn-RS" b="1"/>
              <a:t>primarnog ključa</a:t>
            </a:r>
            <a:r>
              <a:rPr lang="en-GB" altLang="sr-Latn-RS" b="1"/>
              <a:t> </a:t>
            </a:r>
            <a:endParaRPr lang="hr-HR" altLang="sr-Latn-RS" b="1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7600950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Povezane tablice sadrže iste vrijednosti s jedne strane (u jednoj tablici) u obliku </a:t>
            </a:r>
            <a:r>
              <a:rPr lang="hr-HR" altLang="sr-Latn-RS" b="1"/>
              <a:t>primarnog ključa</a:t>
            </a:r>
            <a:r>
              <a:rPr lang="hr-HR" altLang="sr-Latn-RS"/>
              <a:t> i s druge strane (u drugoj tablici) u obliku </a:t>
            </a:r>
            <a:r>
              <a:rPr lang="hr-HR" altLang="sr-Latn-RS" b="1"/>
              <a:t>vanjskog (stranog) ključa</a:t>
            </a:r>
            <a:r>
              <a:rPr lang="en-GB" altLang="sr-Latn-RS"/>
              <a:t> </a:t>
            </a:r>
            <a:endParaRPr lang="hr-HR" altLang="sr-Latn-RS"/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Za razliku od primarnog ključa vanjski ključ </a:t>
            </a:r>
            <a:r>
              <a:rPr lang="hr-HR" altLang="sr-Latn-RS" b="1" u="sng"/>
              <a:t>može</a:t>
            </a:r>
            <a:r>
              <a:rPr lang="hr-HR" altLang="sr-Latn-RS" b="1"/>
              <a:t> biti dupliciran 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84213" y="3068638"/>
            <a:ext cx="7758112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Pravilo </a:t>
            </a:r>
            <a:r>
              <a:rPr lang="hr-HR" altLang="sr-Latn-RS" b="1"/>
              <a:t>referencijalnog integriteta </a:t>
            </a:r>
            <a:r>
              <a:rPr lang="hr-HR" altLang="sr-Latn-RS"/>
              <a:t>je jedno od osnovnih pravila zaštite integriteta podataka u bazi i glasi:</a:t>
            </a:r>
          </a:p>
          <a:p>
            <a:pPr eaLnBrk="1" hangingPunct="1"/>
            <a:r>
              <a:rPr lang="hr-HR" altLang="sr-Latn-RS" b="1"/>
              <a:t>Vanjski ključ u povezanoj tablici mora odgovarati primarnom ključu osnovne tablice,</a:t>
            </a:r>
            <a:r>
              <a:rPr lang="hr-HR" altLang="sr-Latn-RS"/>
              <a:t> a znači da se: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Ne može mijenjati vrijednost primarnog ključa ako postoji povezani slog u drugoj tablici.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Ne može izbrisati slog u tablici primarnog ključa ako postoji  povezani slog u drugoj tablici.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Ne može unijeti vrijednost vanjskog ključa prije nego se unese ista vrijednost kao primarni ključ u povezanoj tablici.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389" grpId="0"/>
      <p:bldP spid="16390" grpId="0" build="p"/>
      <p:bldP spid="163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63C03F-AE42-49B7-9ADE-EC35B7D3ABA0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18435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B882F7-37D5-4952-82AE-EC0CCF5DB1ED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18436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39750" y="1125538"/>
            <a:ext cx="6408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Primarni i vanjski ključevi</a:t>
            </a:r>
          </a:p>
        </p:txBody>
      </p:sp>
      <p:pic>
        <p:nvPicPr>
          <p:cNvPr id="10249" name="Picture 9" descr="sl9-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916113"/>
            <a:ext cx="425767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sl10-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16113"/>
            <a:ext cx="44577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95E358-46AD-4AD6-855A-9367B1F14745}" type="slidenum">
              <a:rPr lang="hr-HR" altLang="sr-Latn-RS"/>
              <a:pPr/>
              <a:t>9</a:t>
            </a:fld>
            <a:endParaRPr lang="hr-HR" altLang="sr-Latn-RS"/>
          </a:p>
        </p:txBody>
      </p:sp>
      <p:sp>
        <p:nvSpPr>
          <p:cNvPr id="20483" name="Rezervirano mjesto datuma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7F5385-9D09-4FB8-BD81-FA4D6BC1B01D}" type="datetime4">
              <a:rPr lang="hr-HR" altLang="sr-Latn-RS"/>
              <a:pPr/>
              <a:t>17. studenog 2020.</a:t>
            </a:fld>
            <a:endParaRPr lang="hr-HR" altLang="sr-Latn-RS"/>
          </a:p>
        </p:txBody>
      </p:sp>
      <p:sp>
        <p:nvSpPr>
          <p:cNvPr id="20484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876925"/>
            <a:ext cx="504825" cy="360363"/>
          </a:xfrm>
          <a:prstGeom prst="actionButtonForwardNext">
            <a:avLst/>
          </a:prstGeom>
          <a:solidFill>
            <a:srgbClr val="ADE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2519362" cy="576262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hr-HR" altLang="sr-Latn-R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BAZE PODATAKA</a:t>
            </a:r>
            <a:endParaRPr lang="en-GB" altLang="sr-Latn-RS" sz="20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7632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Tipovi relacija</a:t>
            </a:r>
            <a:endParaRPr lang="en-GB" altLang="sr-Latn-RS" b="1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7921625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Tri tipa </a:t>
            </a:r>
            <a:r>
              <a:rPr lang="hr-HR" altLang="sr-Latn-RS" b="1"/>
              <a:t>relacija - veza</a:t>
            </a:r>
            <a:r>
              <a:rPr lang="en-GB" altLang="sr-Latn-RS" b="1"/>
              <a:t> </a:t>
            </a:r>
            <a:r>
              <a:rPr lang="hr-HR" altLang="sr-Latn-RS"/>
              <a:t>(</a:t>
            </a:r>
            <a:r>
              <a:rPr lang="hr-HR" altLang="sr-Latn-RS" i="1"/>
              <a:t>Relationship)</a:t>
            </a:r>
            <a:r>
              <a:rPr lang="en-GB" altLang="sr-Latn-RS" b="1"/>
              <a:t> </a:t>
            </a:r>
            <a:endParaRPr lang="hr-HR" altLang="sr-Latn-RS" b="1"/>
          </a:p>
          <a:p>
            <a:pPr eaLnBrk="1" hangingPunct="1">
              <a:buFontTx/>
              <a:buChar char="•"/>
            </a:pPr>
            <a:r>
              <a:rPr lang="hr-HR" altLang="sr-Latn-RS" b="1"/>
              <a:t> </a:t>
            </a:r>
            <a:r>
              <a:rPr lang="hr-HR" altLang="sr-Latn-RS"/>
              <a:t>jedan prema jedan (</a:t>
            </a:r>
            <a:r>
              <a:rPr lang="hr-HR" altLang="sr-Latn-RS" i="1"/>
              <a:t>one-to-one</a:t>
            </a:r>
            <a:r>
              <a:rPr lang="hr-HR" altLang="sr-Latn-RS"/>
              <a:t>) </a:t>
            </a:r>
            <a:r>
              <a:rPr lang="hr-HR" altLang="sr-Latn-RS" b="1"/>
              <a:t>1:1 </a:t>
            </a:r>
            <a:r>
              <a:rPr lang="hr-HR" altLang="sr-Latn-RS"/>
              <a:t>(jedan brod – jedan kapetan)</a:t>
            </a:r>
            <a:r>
              <a:rPr lang="hr-HR" altLang="sr-Latn-RS" b="1"/>
              <a:t>. </a:t>
            </a:r>
          </a:p>
          <a:p>
            <a:pPr eaLnBrk="1" hangingPunct="1">
              <a:buFontTx/>
              <a:buChar char="•"/>
            </a:pPr>
            <a:r>
              <a:rPr lang="hr-HR" altLang="sr-Latn-RS"/>
              <a:t> jedan prema više (</a:t>
            </a:r>
            <a:r>
              <a:rPr lang="hr-HR" altLang="sr-Latn-RS" i="1"/>
              <a:t>one-to-many</a:t>
            </a:r>
            <a:r>
              <a:rPr lang="hr-HR" altLang="sr-Latn-RS"/>
              <a:t>) </a:t>
            </a:r>
            <a:r>
              <a:rPr lang="hr-HR" altLang="sr-Latn-RS" b="1"/>
              <a:t>1:M </a:t>
            </a:r>
            <a:r>
              <a:rPr lang="hr-HR" altLang="sr-Latn-RS"/>
              <a:t>(jedno mjesto – više učenika)</a:t>
            </a:r>
            <a:r>
              <a:rPr lang="en-GB" altLang="sr-Latn-RS"/>
              <a:t> </a:t>
            </a:r>
            <a:endParaRPr lang="hr-HR" altLang="sr-Latn-RS"/>
          </a:p>
          <a:p>
            <a:pPr eaLnBrk="1" hangingPunct="1">
              <a:buFontTx/>
              <a:buChar char="•"/>
            </a:pPr>
            <a:r>
              <a:rPr lang="hr-HR" altLang="sr-Latn-RS"/>
              <a:t> više prema više (</a:t>
            </a:r>
            <a:r>
              <a:rPr lang="hr-HR" altLang="sr-Latn-RS" i="1"/>
              <a:t>many-to-many</a:t>
            </a:r>
            <a:r>
              <a:rPr lang="hr-HR" altLang="sr-Latn-RS"/>
              <a:t>) </a:t>
            </a:r>
            <a:r>
              <a:rPr lang="hr-HR" altLang="sr-Latn-RS" b="1"/>
              <a:t>M:M </a:t>
            </a:r>
            <a:r>
              <a:rPr lang="hr-HR" altLang="sr-Latn-RS"/>
              <a:t>(više radnika radi na više</a:t>
            </a:r>
            <a:r>
              <a:rPr lang="hr-HR" altLang="sr-Latn-RS" b="1"/>
              <a:t> </a:t>
            </a:r>
            <a:r>
              <a:rPr lang="hr-HR" altLang="sr-Latn-RS"/>
              <a:t>projekata)</a:t>
            </a:r>
            <a:r>
              <a:rPr lang="en-GB" altLang="sr-Latn-RS" b="1"/>
              <a:t> </a:t>
            </a:r>
          </a:p>
          <a:p>
            <a:pPr eaLnBrk="1" hangingPunct="1">
              <a:spcBef>
                <a:spcPct val="50000"/>
              </a:spcBef>
            </a:pPr>
            <a:endParaRPr lang="en-GB" altLang="sr-Latn-RS" b="1"/>
          </a:p>
        </p:txBody>
      </p:sp>
      <p:pic>
        <p:nvPicPr>
          <p:cNvPr id="12296" name="Picture 8" descr="sl11-relationsh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492375"/>
            <a:ext cx="4889500" cy="317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795963" y="2565400"/>
            <a:ext cx="2808287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sr-Latn-RS" b="1"/>
              <a:t/>
            </a:r>
            <a:br>
              <a:rPr lang="en-GB" altLang="sr-Latn-RS" b="1"/>
            </a:br>
            <a:r>
              <a:rPr lang="hr-HR" altLang="sr-Latn-RS"/>
              <a:t>Access ne dozvoljava direktno definiranje relacije</a:t>
            </a:r>
            <a:r>
              <a:rPr lang="hr-HR" altLang="sr-Latn-RS" b="1"/>
              <a:t> M:M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U MS Access-u</a:t>
            </a:r>
            <a:r>
              <a:rPr lang="hr-HR" altLang="sr-Latn-RS" b="1"/>
              <a:t> </a:t>
            </a:r>
            <a:r>
              <a:rPr lang="hr-HR" altLang="sr-Latn-RS"/>
              <a:t>«</a:t>
            </a:r>
            <a:r>
              <a:rPr lang="hr-HR" altLang="sr-Latn-RS" b="1"/>
              <a:t>M</a:t>
            </a:r>
            <a:r>
              <a:rPr lang="hr-HR" altLang="sr-Latn-RS"/>
              <a:t>»</a:t>
            </a:r>
            <a:r>
              <a:rPr lang="hr-HR" altLang="sr-Latn-RS" b="1"/>
              <a:t> </a:t>
            </a:r>
            <a:r>
              <a:rPr lang="hr-HR" altLang="sr-Latn-RS"/>
              <a:t>je označen kao</a:t>
            </a:r>
            <a:r>
              <a:rPr lang="hr-HR" altLang="sr-Latn-RS" b="1"/>
              <a:t> </a:t>
            </a:r>
            <a:r>
              <a:rPr lang="hr-HR" altLang="sr-Latn-RS"/>
              <a:t>«</a:t>
            </a:r>
            <a:r>
              <a:rPr lang="hr-HR" altLang="sr-Latn-RS" b="1"/>
              <a:t> </a:t>
            </a:r>
            <a:r>
              <a:rPr lang="hr-HR" altLang="sr-Latn-RS" b="1">
                <a:sym typeface="Symbol" panose="05050102010706020507" pitchFamily="18" charset="2"/>
              </a:rPr>
              <a:t></a:t>
            </a:r>
            <a:r>
              <a:rPr lang="hr-HR" altLang="sr-Latn-RS"/>
              <a:t>»</a:t>
            </a:r>
            <a:r>
              <a:rPr lang="hr-HR" altLang="sr-Latn-RS" b="1"/>
              <a:t>  </a:t>
            </a:r>
            <a:r>
              <a:rPr lang="hr-HR" altLang="sr-Latn-RS"/>
              <a:t>(</a:t>
            </a:r>
            <a:r>
              <a:rPr lang="hr-HR" altLang="sr-Latn-RS" b="1"/>
              <a:t>1: </a:t>
            </a:r>
            <a:r>
              <a:rPr lang="hr-HR" altLang="sr-Latn-RS" b="1">
                <a:sym typeface="Symbol" panose="05050102010706020507" pitchFamily="18" charset="2"/>
              </a:rPr>
              <a:t></a:t>
            </a:r>
            <a:r>
              <a:rPr lang="hr-HR" altLang="sr-Latn-RS"/>
              <a:t>)</a:t>
            </a:r>
            <a:endParaRPr lang="en-GB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 build="p"/>
      <p:bldP spid="12298" grpId="0"/>
    </p:bldLst>
  </p:timing>
</p:sld>
</file>

<file path=ppt/theme/theme1.xml><?xml version="1.0" encoding="utf-8"?>
<a:theme xmlns:a="http://schemas.openxmlformats.org/drawingml/2006/main" name="CD-podloga2">
  <a:themeElements>
    <a:clrScheme name="CD-podlog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-podlog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D-podlog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-podlog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-podlog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-podlog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-podlog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-podlog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-podlog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-podlog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-podlog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-podlog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-podlog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-podlog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CD-podloga2</Template>
  <TotalTime>970</TotalTime>
  <Words>970</Words>
  <Application>Microsoft Office PowerPoint</Application>
  <PresentationFormat>Prikaz na zaslonu (4:3)</PresentationFormat>
  <Paragraphs>155</Paragraphs>
  <Slides>17</Slides>
  <Notes>17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0" baseType="lpstr">
      <vt:lpstr>Arial</vt:lpstr>
      <vt:lpstr>Symbol</vt:lpstr>
      <vt:lpstr>CD-podloga2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  <vt:lpstr>BAZE PODATAKA</vt:lpstr>
    </vt:vector>
  </TitlesOfParts>
  <Company>zOtOx Brains No Limits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BAZE PODATAKA</dc:title>
  <dc:creator>Zoran Ikica</dc:creator>
  <cp:lastModifiedBy>Kosute-i5</cp:lastModifiedBy>
  <cp:revision>32</cp:revision>
  <dcterms:created xsi:type="dcterms:W3CDTF">2004-11-19T17:52:02Z</dcterms:created>
  <dcterms:modified xsi:type="dcterms:W3CDTF">2020-11-17T12:34:16Z</dcterms:modified>
</cp:coreProperties>
</file>