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7" r:id="rId3"/>
    <p:sldId id="268" r:id="rId4"/>
    <p:sldId id="271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4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81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2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40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2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66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5120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03707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2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42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6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3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85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4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4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0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3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5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Logički sklopovi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Zadaci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1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Koji USB standard se trenutno najviše koristi ?</a:t>
            </a:r>
          </a:p>
          <a:p>
            <a:r>
              <a:rPr lang="hr-HR" dirty="0" smtClean="0"/>
              <a:t>Koji USB standard ima najveću brzinu prijenosa podataka ?</a:t>
            </a:r>
          </a:p>
          <a:p>
            <a:r>
              <a:rPr lang="hr-HR" dirty="0" smtClean="0"/>
              <a:t>Koja je jedinica za radni takt procesora ?</a:t>
            </a:r>
          </a:p>
          <a:p>
            <a:r>
              <a:rPr lang="hr-HR" dirty="0" smtClean="0"/>
              <a:t>1 </a:t>
            </a:r>
            <a:r>
              <a:rPr lang="hr-HR" dirty="0" err="1" smtClean="0"/>
              <a:t>KHz</a:t>
            </a:r>
            <a:r>
              <a:rPr lang="hr-HR" dirty="0" smtClean="0"/>
              <a:t> je koliko Hz ?</a:t>
            </a:r>
          </a:p>
          <a:p>
            <a:r>
              <a:rPr lang="hr-HR" dirty="0" smtClean="0"/>
              <a:t>Napišite koja je brzina vašeg računala ?</a:t>
            </a:r>
          </a:p>
          <a:p>
            <a:r>
              <a:rPr lang="hr-HR" dirty="0" smtClean="0"/>
              <a:t>Koliko radne memorije ima vaše računalo</a:t>
            </a:r>
            <a:r>
              <a:rPr lang="hr-HR" dirty="0"/>
              <a:t> </a:t>
            </a:r>
            <a:r>
              <a:rPr lang="hr-HR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272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Koliki je kapacitet tvrdog diska na vašem računalu ?</a:t>
            </a:r>
          </a:p>
          <a:p>
            <a:r>
              <a:rPr lang="hr-HR" dirty="0" smtClean="0"/>
              <a:t>Koliki je indeks zadovoljstva na vašem računalu ?</a:t>
            </a:r>
          </a:p>
          <a:p>
            <a:r>
              <a:rPr lang="hr-HR" dirty="0" smtClean="0"/>
              <a:t>U kojem obliku računalo sprema podatke ?</a:t>
            </a:r>
          </a:p>
          <a:p>
            <a:r>
              <a:rPr lang="hr-HR" dirty="0" smtClean="0"/>
              <a:t>Koliko različitih znakova možemo prikazati s ASCII kodom ?</a:t>
            </a:r>
          </a:p>
          <a:p>
            <a:r>
              <a:rPr lang="hr-HR" dirty="0" smtClean="0"/>
              <a:t>Navedite najčešće oblike zapisa slike u računalu ?</a:t>
            </a:r>
          </a:p>
          <a:p>
            <a:r>
              <a:rPr lang="hr-HR" dirty="0" smtClean="0"/>
              <a:t>Navedite najčešće oblike zapise videa u računalu ?</a:t>
            </a:r>
          </a:p>
        </p:txBody>
      </p:sp>
    </p:spTree>
    <p:extLst>
      <p:ext uri="{BB962C8B-B14F-4D97-AF65-F5344CB8AC3E}">
        <p14:creationId xmlns:p14="http://schemas.microsoft.com/office/powerpoint/2010/main" val="42471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Navedite najčešće oblike zapise zvuka u računalu ?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7818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Zadatak.</a:t>
            </a:r>
            <a:endParaRPr lang="hr-HR" dirty="0"/>
          </a:p>
        </p:txBody>
      </p:sp>
      <p:grpSp>
        <p:nvGrpSpPr>
          <p:cNvPr id="4" name="Group 96"/>
          <p:cNvGrpSpPr/>
          <p:nvPr/>
        </p:nvGrpSpPr>
        <p:grpSpPr>
          <a:xfrm>
            <a:off x="6101048" y="4247148"/>
            <a:ext cx="1448058" cy="752875"/>
            <a:chOff x="379248" y="5807937"/>
            <a:chExt cx="1448058" cy="752875"/>
          </a:xfrm>
        </p:grpSpPr>
        <p:cxnSp>
          <p:nvCxnSpPr>
            <p:cNvPr id="5" name="Straight Connector 97"/>
            <p:cNvCxnSpPr/>
            <p:nvPr/>
          </p:nvCxnSpPr>
          <p:spPr>
            <a:xfrm flipV="1">
              <a:off x="379248" y="6187166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98"/>
            <p:cNvCxnSpPr/>
            <p:nvPr/>
          </p:nvCxnSpPr>
          <p:spPr>
            <a:xfrm flipV="1">
              <a:off x="1563383" y="6183730"/>
              <a:ext cx="263923" cy="9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99"/>
            <p:cNvSpPr/>
            <p:nvPr/>
          </p:nvSpPr>
          <p:spPr>
            <a:xfrm>
              <a:off x="1446530" y="6125012"/>
              <a:ext cx="120028" cy="1174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iangle 100"/>
            <p:cNvSpPr/>
            <p:nvPr/>
          </p:nvSpPr>
          <p:spPr>
            <a:xfrm rot="5400000">
              <a:off x="733521" y="5859860"/>
              <a:ext cx="752875" cy="649030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5" name="Ravni poveznik 14"/>
          <p:cNvCxnSpPr>
            <a:stCxn id="38" idx="0"/>
          </p:cNvCxnSpPr>
          <p:nvPr/>
        </p:nvCxnSpPr>
        <p:spPr>
          <a:xfrm flipV="1">
            <a:off x="4240940" y="3644880"/>
            <a:ext cx="3338444" cy="3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 flipV="1">
            <a:off x="1769836" y="3470748"/>
            <a:ext cx="0" cy="1168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Pravokutnik 17"/>
          <p:cNvSpPr/>
          <p:nvPr/>
        </p:nvSpPr>
        <p:spPr>
          <a:xfrm>
            <a:off x="1401511" y="3556754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hr-HR" dirty="0"/>
          </a:p>
        </p:txBody>
      </p:sp>
      <p:sp>
        <p:nvSpPr>
          <p:cNvPr id="19" name="Pravokutnik 18"/>
          <p:cNvSpPr/>
          <p:nvPr/>
        </p:nvSpPr>
        <p:spPr>
          <a:xfrm>
            <a:off x="1368823" y="4779073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grpSp>
        <p:nvGrpSpPr>
          <p:cNvPr id="20" name="Group 69"/>
          <p:cNvGrpSpPr/>
          <p:nvPr/>
        </p:nvGrpSpPr>
        <p:grpSpPr>
          <a:xfrm>
            <a:off x="1894115" y="3283348"/>
            <a:ext cx="1566675" cy="741118"/>
            <a:chOff x="4042896" y="1715660"/>
            <a:chExt cx="1566675" cy="741118"/>
          </a:xfrm>
        </p:grpSpPr>
        <p:cxnSp>
          <p:nvCxnSpPr>
            <p:cNvPr id="21" name="Straight Connector 27"/>
            <p:cNvCxnSpPr/>
            <p:nvPr/>
          </p:nvCxnSpPr>
          <p:spPr>
            <a:xfrm flipV="1">
              <a:off x="4042896" y="2266407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8"/>
            <p:cNvCxnSpPr/>
            <p:nvPr/>
          </p:nvCxnSpPr>
          <p:spPr>
            <a:xfrm flipV="1">
              <a:off x="4042896" y="1903059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9"/>
            <p:cNvCxnSpPr/>
            <p:nvPr/>
          </p:nvCxnSpPr>
          <p:spPr>
            <a:xfrm flipV="1">
              <a:off x="5346318" y="2086964"/>
              <a:ext cx="26325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elay 68"/>
            <p:cNvSpPr/>
            <p:nvPr/>
          </p:nvSpPr>
          <p:spPr>
            <a:xfrm>
              <a:off x="4451796" y="1715660"/>
              <a:ext cx="882699" cy="741118"/>
            </a:xfrm>
            <a:prstGeom prst="flowChartDelay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5" name="Ravni poveznik 24"/>
          <p:cNvCxnSpPr/>
          <p:nvPr/>
        </p:nvCxnSpPr>
        <p:spPr>
          <a:xfrm>
            <a:off x="7528323" y="4014283"/>
            <a:ext cx="0" cy="608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"/>
          <p:cNvGrpSpPr/>
          <p:nvPr/>
        </p:nvGrpSpPr>
        <p:grpSpPr>
          <a:xfrm>
            <a:off x="4633772" y="4261785"/>
            <a:ext cx="1599238" cy="723601"/>
            <a:chOff x="3675121" y="3048834"/>
            <a:chExt cx="1599238" cy="723601"/>
          </a:xfrm>
        </p:grpSpPr>
        <p:cxnSp>
          <p:nvCxnSpPr>
            <p:cNvPr id="28" name="Straight Connector 86"/>
            <p:cNvCxnSpPr/>
            <p:nvPr/>
          </p:nvCxnSpPr>
          <p:spPr>
            <a:xfrm flipV="1">
              <a:off x="3675121" y="3596937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87"/>
            <p:cNvCxnSpPr/>
            <p:nvPr/>
          </p:nvCxnSpPr>
          <p:spPr>
            <a:xfrm flipV="1">
              <a:off x="3675121" y="3233589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88"/>
            <p:cNvCxnSpPr/>
            <p:nvPr/>
          </p:nvCxnSpPr>
          <p:spPr>
            <a:xfrm flipV="1">
              <a:off x="5010436" y="3412939"/>
              <a:ext cx="263923" cy="9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1"/>
            <p:cNvGrpSpPr/>
            <p:nvPr/>
          </p:nvGrpSpPr>
          <p:grpSpPr>
            <a:xfrm>
              <a:off x="3990333" y="3048834"/>
              <a:ext cx="1016928" cy="723601"/>
              <a:chOff x="3990333" y="3048834"/>
              <a:chExt cx="1016928" cy="723601"/>
            </a:xfrm>
          </p:grpSpPr>
          <p:sp>
            <p:nvSpPr>
              <p:cNvPr id="32" name="Stored Data 71"/>
              <p:cNvSpPr/>
              <p:nvPr/>
            </p:nvSpPr>
            <p:spPr>
              <a:xfrm rot="10800000">
                <a:off x="3997592" y="3048854"/>
                <a:ext cx="1009669" cy="72358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6" fmla="*/ 9841 w 10000"/>
                  <a:gd name="connsiteY6" fmla="*/ 6220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0" fmla="*/ 9999 w 10000"/>
                  <a:gd name="connsiteY0" fmla="*/ 10000 h 10000"/>
                  <a:gd name="connsiteX1" fmla="*/ 5183 w 10000"/>
                  <a:gd name="connsiteY1" fmla="*/ 9912 h 10000"/>
                  <a:gd name="connsiteX2" fmla="*/ 0 w 10000"/>
                  <a:gd name="connsiteY2" fmla="*/ 5043 h 10000"/>
                  <a:gd name="connsiteX3" fmla="*/ 5183 w 10000"/>
                  <a:gd name="connsiteY3" fmla="*/ 44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9999" y="10000"/>
                    </a:moveTo>
                    <a:lnTo>
                      <a:pt x="5183" y="9912"/>
                    </a:lnTo>
                    <a:cubicBezTo>
                      <a:pt x="3060" y="9824"/>
                      <a:pt x="0" y="6688"/>
                      <a:pt x="0" y="5043"/>
                    </a:cubicBezTo>
                    <a:cubicBezTo>
                      <a:pt x="0" y="3398"/>
                      <a:pt x="2965" y="220"/>
                      <a:pt x="5183" y="44"/>
                    </a:cubicBezTo>
                    <a:lnTo>
                      <a:pt x="1000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Stored Data 71"/>
              <p:cNvSpPr/>
              <p:nvPr/>
            </p:nvSpPr>
            <p:spPr>
              <a:xfrm rot="10800000">
                <a:off x="3990333" y="3048834"/>
                <a:ext cx="107530" cy="723601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603 w 5420"/>
                  <a:gd name="connsiteY0" fmla="*/ 44 h 10000"/>
                  <a:gd name="connsiteX1" fmla="*/ 5420 w 5420"/>
                  <a:gd name="connsiteY1" fmla="*/ 0 h 10000"/>
                  <a:gd name="connsiteX2" fmla="*/ 4355 w 5420"/>
                  <a:gd name="connsiteY2" fmla="*/ 4956 h 10000"/>
                  <a:gd name="connsiteX3" fmla="*/ 5419 w 5420"/>
                  <a:gd name="connsiteY3" fmla="*/ 10000 h 10000"/>
                  <a:gd name="connsiteX4" fmla="*/ 603 w 5420"/>
                  <a:gd name="connsiteY4" fmla="*/ 9912 h 10000"/>
                  <a:gd name="connsiteX5" fmla="*/ 603 w 5420"/>
                  <a:gd name="connsiteY5" fmla="*/ 44 h 10000"/>
                  <a:gd name="connsiteX0" fmla="*/ 1112 w 9999"/>
                  <a:gd name="connsiteY0" fmla="*/ 9912 h 11176"/>
                  <a:gd name="connsiteX1" fmla="*/ 1112 w 9999"/>
                  <a:gd name="connsiteY1" fmla="*/ 44 h 11176"/>
                  <a:gd name="connsiteX2" fmla="*/ 9999 w 9999"/>
                  <a:gd name="connsiteY2" fmla="*/ 0 h 11176"/>
                  <a:gd name="connsiteX3" fmla="*/ 8034 w 9999"/>
                  <a:gd name="connsiteY3" fmla="*/ 4956 h 11176"/>
                  <a:gd name="connsiteX4" fmla="*/ 9997 w 9999"/>
                  <a:gd name="connsiteY4" fmla="*/ 10000 h 11176"/>
                  <a:gd name="connsiteX5" fmla="*/ 2783 w 9999"/>
                  <a:gd name="connsiteY5" fmla="*/ 11176 h 11176"/>
                  <a:gd name="connsiteX0" fmla="*/ 1112 w 10000"/>
                  <a:gd name="connsiteY0" fmla="*/ 8869 h 8948"/>
                  <a:gd name="connsiteX1" fmla="*/ 1112 w 10000"/>
                  <a:gd name="connsiteY1" fmla="*/ 39 h 8948"/>
                  <a:gd name="connsiteX2" fmla="*/ 10000 w 10000"/>
                  <a:gd name="connsiteY2" fmla="*/ 0 h 8948"/>
                  <a:gd name="connsiteX3" fmla="*/ 8035 w 10000"/>
                  <a:gd name="connsiteY3" fmla="*/ 4435 h 8948"/>
                  <a:gd name="connsiteX4" fmla="*/ 9998 w 10000"/>
                  <a:gd name="connsiteY4" fmla="*/ 8948 h 8948"/>
                  <a:gd name="connsiteX0" fmla="*/ 0 w 8888"/>
                  <a:gd name="connsiteY0" fmla="*/ 44 h 10000"/>
                  <a:gd name="connsiteX1" fmla="*/ 8888 w 8888"/>
                  <a:gd name="connsiteY1" fmla="*/ 0 h 10000"/>
                  <a:gd name="connsiteX2" fmla="*/ 6923 w 8888"/>
                  <a:gd name="connsiteY2" fmla="*/ 4956 h 10000"/>
                  <a:gd name="connsiteX3" fmla="*/ 8886 w 8888"/>
                  <a:gd name="connsiteY3" fmla="*/ 10000 h 10000"/>
                  <a:gd name="connsiteX0" fmla="*/ 2211 w 2211"/>
                  <a:gd name="connsiteY0" fmla="*/ 0 h 10000"/>
                  <a:gd name="connsiteX1" fmla="*/ 0 w 2211"/>
                  <a:gd name="connsiteY1" fmla="*/ 4956 h 10000"/>
                  <a:gd name="connsiteX2" fmla="*/ 2209 w 2211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1" h="10000">
                    <a:moveTo>
                      <a:pt x="2211" y="0"/>
                    </a:moveTo>
                    <a:cubicBezTo>
                      <a:pt x="739" y="0"/>
                      <a:pt x="0" y="3289"/>
                      <a:pt x="0" y="4956"/>
                    </a:cubicBezTo>
                    <a:cubicBezTo>
                      <a:pt x="0" y="6622"/>
                      <a:pt x="737" y="10000"/>
                      <a:pt x="2209" y="100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" name="Group 96"/>
          <p:cNvGrpSpPr/>
          <p:nvPr/>
        </p:nvGrpSpPr>
        <p:grpSpPr>
          <a:xfrm>
            <a:off x="3185714" y="3271591"/>
            <a:ext cx="1448058" cy="752875"/>
            <a:chOff x="379248" y="5807937"/>
            <a:chExt cx="1448058" cy="752875"/>
          </a:xfrm>
        </p:grpSpPr>
        <p:cxnSp>
          <p:nvCxnSpPr>
            <p:cNvPr id="35" name="Straight Connector 97"/>
            <p:cNvCxnSpPr/>
            <p:nvPr/>
          </p:nvCxnSpPr>
          <p:spPr>
            <a:xfrm flipV="1">
              <a:off x="379248" y="6187166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98"/>
            <p:cNvCxnSpPr/>
            <p:nvPr/>
          </p:nvCxnSpPr>
          <p:spPr>
            <a:xfrm flipV="1">
              <a:off x="1563383" y="6183730"/>
              <a:ext cx="263923" cy="9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99"/>
            <p:cNvSpPr/>
            <p:nvPr/>
          </p:nvSpPr>
          <p:spPr>
            <a:xfrm>
              <a:off x="1446530" y="6125012"/>
              <a:ext cx="120028" cy="1174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riangle 100"/>
            <p:cNvSpPr/>
            <p:nvPr/>
          </p:nvSpPr>
          <p:spPr>
            <a:xfrm rot="5400000">
              <a:off x="733521" y="5859860"/>
              <a:ext cx="752875" cy="649030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2"/>
          <p:cNvGrpSpPr/>
          <p:nvPr/>
        </p:nvGrpSpPr>
        <p:grpSpPr>
          <a:xfrm>
            <a:off x="2001583" y="4436187"/>
            <a:ext cx="1599238" cy="723601"/>
            <a:chOff x="3675121" y="3048834"/>
            <a:chExt cx="1599238" cy="723601"/>
          </a:xfrm>
        </p:grpSpPr>
        <p:cxnSp>
          <p:nvCxnSpPr>
            <p:cNvPr id="40" name="Straight Connector 86"/>
            <p:cNvCxnSpPr/>
            <p:nvPr/>
          </p:nvCxnSpPr>
          <p:spPr>
            <a:xfrm flipV="1">
              <a:off x="3675121" y="3596937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87"/>
            <p:cNvCxnSpPr/>
            <p:nvPr/>
          </p:nvCxnSpPr>
          <p:spPr>
            <a:xfrm flipV="1">
              <a:off x="3675121" y="3233589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88"/>
            <p:cNvCxnSpPr/>
            <p:nvPr/>
          </p:nvCxnSpPr>
          <p:spPr>
            <a:xfrm flipV="1">
              <a:off x="5010436" y="3412939"/>
              <a:ext cx="263923" cy="9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1"/>
            <p:cNvGrpSpPr/>
            <p:nvPr/>
          </p:nvGrpSpPr>
          <p:grpSpPr>
            <a:xfrm>
              <a:off x="3990333" y="3048834"/>
              <a:ext cx="1016928" cy="723601"/>
              <a:chOff x="3990333" y="3048834"/>
              <a:chExt cx="1016928" cy="723601"/>
            </a:xfrm>
          </p:grpSpPr>
          <p:sp>
            <p:nvSpPr>
              <p:cNvPr id="44" name="Stored Data 71"/>
              <p:cNvSpPr/>
              <p:nvPr/>
            </p:nvSpPr>
            <p:spPr>
              <a:xfrm rot="10800000">
                <a:off x="3997592" y="3048854"/>
                <a:ext cx="1009669" cy="72358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6" fmla="*/ 9841 w 10000"/>
                  <a:gd name="connsiteY6" fmla="*/ 6220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0" fmla="*/ 9999 w 10000"/>
                  <a:gd name="connsiteY0" fmla="*/ 10000 h 10000"/>
                  <a:gd name="connsiteX1" fmla="*/ 5183 w 10000"/>
                  <a:gd name="connsiteY1" fmla="*/ 9912 h 10000"/>
                  <a:gd name="connsiteX2" fmla="*/ 0 w 10000"/>
                  <a:gd name="connsiteY2" fmla="*/ 5043 h 10000"/>
                  <a:gd name="connsiteX3" fmla="*/ 5183 w 10000"/>
                  <a:gd name="connsiteY3" fmla="*/ 44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9999" y="10000"/>
                    </a:moveTo>
                    <a:lnTo>
                      <a:pt x="5183" y="9912"/>
                    </a:lnTo>
                    <a:cubicBezTo>
                      <a:pt x="3060" y="9824"/>
                      <a:pt x="0" y="6688"/>
                      <a:pt x="0" y="5043"/>
                    </a:cubicBezTo>
                    <a:cubicBezTo>
                      <a:pt x="0" y="3398"/>
                      <a:pt x="2965" y="220"/>
                      <a:pt x="5183" y="44"/>
                    </a:cubicBezTo>
                    <a:lnTo>
                      <a:pt x="1000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Stored Data 71"/>
              <p:cNvSpPr/>
              <p:nvPr/>
            </p:nvSpPr>
            <p:spPr>
              <a:xfrm rot="10800000">
                <a:off x="3990333" y="3048834"/>
                <a:ext cx="107530" cy="723601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603 w 5420"/>
                  <a:gd name="connsiteY0" fmla="*/ 44 h 10000"/>
                  <a:gd name="connsiteX1" fmla="*/ 5420 w 5420"/>
                  <a:gd name="connsiteY1" fmla="*/ 0 h 10000"/>
                  <a:gd name="connsiteX2" fmla="*/ 4355 w 5420"/>
                  <a:gd name="connsiteY2" fmla="*/ 4956 h 10000"/>
                  <a:gd name="connsiteX3" fmla="*/ 5419 w 5420"/>
                  <a:gd name="connsiteY3" fmla="*/ 10000 h 10000"/>
                  <a:gd name="connsiteX4" fmla="*/ 603 w 5420"/>
                  <a:gd name="connsiteY4" fmla="*/ 9912 h 10000"/>
                  <a:gd name="connsiteX5" fmla="*/ 603 w 5420"/>
                  <a:gd name="connsiteY5" fmla="*/ 44 h 10000"/>
                  <a:gd name="connsiteX0" fmla="*/ 1112 w 9999"/>
                  <a:gd name="connsiteY0" fmla="*/ 9912 h 11176"/>
                  <a:gd name="connsiteX1" fmla="*/ 1112 w 9999"/>
                  <a:gd name="connsiteY1" fmla="*/ 44 h 11176"/>
                  <a:gd name="connsiteX2" fmla="*/ 9999 w 9999"/>
                  <a:gd name="connsiteY2" fmla="*/ 0 h 11176"/>
                  <a:gd name="connsiteX3" fmla="*/ 8034 w 9999"/>
                  <a:gd name="connsiteY3" fmla="*/ 4956 h 11176"/>
                  <a:gd name="connsiteX4" fmla="*/ 9997 w 9999"/>
                  <a:gd name="connsiteY4" fmla="*/ 10000 h 11176"/>
                  <a:gd name="connsiteX5" fmla="*/ 2783 w 9999"/>
                  <a:gd name="connsiteY5" fmla="*/ 11176 h 11176"/>
                  <a:gd name="connsiteX0" fmla="*/ 1112 w 10000"/>
                  <a:gd name="connsiteY0" fmla="*/ 8869 h 8948"/>
                  <a:gd name="connsiteX1" fmla="*/ 1112 w 10000"/>
                  <a:gd name="connsiteY1" fmla="*/ 39 h 8948"/>
                  <a:gd name="connsiteX2" fmla="*/ 10000 w 10000"/>
                  <a:gd name="connsiteY2" fmla="*/ 0 h 8948"/>
                  <a:gd name="connsiteX3" fmla="*/ 8035 w 10000"/>
                  <a:gd name="connsiteY3" fmla="*/ 4435 h 8948"/>
                  <a:gd name="connsiteX4" fmla="*/ 9998 w 10000"/>
                  <a:gd name="connsiteY4" fmla="*/ 8948 h 8948"/>
                  <a:gd name="connsiteX0" fmla="*/ 0 w 8888"/>
                  <a:gd name="connsiteY0" fmla="*/ 44 h 10000"/>
                  <a:gd name="connsiteX1" fmla="*/ 8888 w 8888"/>
                  <a:gd name="connsiteY1" fmla="*/ 0 h 10000"/>
                  <a:gd name="connsiteX2" fmla="*/ 6923 w 8888"/>
                  <a:gd name="connsiteY2" fmla="*/ 4956 h 10000"/>
                  <a:gd name="connsiteX3" fmla="*/ 8886 w 8888"/>
                  <a:gd name="connsiteY3" fmla="*/ 10000 h 10000"/>
                  <a:gd name="connsiteX0" fmla="*/ 2211 w 2211"/>
                  <a:gd name="connsiteY0" fmla="*/ 0 h 10000"/>
                  <a:gd name="connsiteX1" fmla="*/ 0 w 2211"/>
                  <a:gd name="connsiteY1" fmla="*/ 4956 h 10000"/>
                  <a:gd name="connsiteX2" fmla="*/ 2209 w 2211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1" h="10000">
                    <a:moveTo>
                      <a:pt x="2211" y="0"/>
                    </a:moveTo>
                    <a:cubicBezTo>
                      <a:pt x="739" y="0"/>
                      <a:pt x="0" y="3289"/>
                      <a:pt x="0" y="4956"/>
                    </a:cubicBezTo>
                    <a:cubicBezTo>
                      <a:pt x="0" y="6622"/>
                      <a:pt x="737" y="10000"/>
                      <a:pt x="2209" y="100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2" name="Pravokutnik 51"/>
          <p:cNvSpPr/>
          <p:nvPr/>
        </p:nvSpPr>
        <p:spPr>
          <a:xfrm>
            <a:off x="1419458" y="3169713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hr-HR" dirty="0"/>
          </a:p>
        </p:txBody>
      </p:sp>
      <p:grpSp>
        <p:nvGrpSpPr>
          <p:cNvPr id="46" name="Group 69"/>
          <p:cNvGrpSpPr/>
          <p:nvPr/>
        </p:nvGrpSpPr>
        <p:grpSpPr>
          <a:xfrm>
            <a:off x="7528323" y="3463536"/>
            <a:ext cx="1566675" cy="741118"/>
            <a:chOff x="4042896" y="1715660"/>
            <a:chExt cx="1566675" cy="741118"/>
          </a:xfrm>
        </p:grpSpPr>
        <p:cxnSp>
          <p:nvCxnSpPr>
            <p:cNvPr id="47" name="Straight Connector 27"/>
            <p:cNvCxnSpPr/>
            <p:nvPr/>
          </p:nvCxnSpPr>
          <p:spPr>
            <a:xfrm flipV="1">
              <a:off x="4042896" y="2266407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8"/>
            <p:cNvCxnSpPr/>
            <p:nvPr/>
          </p:nvCxnSpPr>
          <p:spPr>
            <a:xfrm flipV="1">
              <a:off x="4042896" y="1903059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9"/>
            <p:cNvCxnSpPr/>
            <p:nvPr/>
          </p:nvCxnSpPr>
          <p:spPr>
            <a:xfrm flipV="1">
              <a:off x="5346318" y="2086964"/>
              <a:ext cx="26325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Delay 68"/>
            <p:cNvSpPr/>
            <p:nvPr/>
          </p:nvSpPr>
          <p:spPr>
            <a:xfrm>
              <a:off x="4451796" y="1715660"/>
              <a:ext cx="882699" cy="741118"/>
            </a:xfrm>
            <a:prstGeom prst="flowChartDelay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8" name="Ravni poveznik 57"/>
          <p:cNvCxnSpPr/>
          <p:nvPr/>
        </p:nvCxnSpPr>
        <p:spPr>
          <a:xfrm flipV="1">
            <a:off x="1746470" y="3470746"/>
            <a:ext cx="37709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Ravni poveznik 58"/>
          <p:cNvCxnSpPr/>
          <p:nvPr/>
        </p:nvCxnSpPr>
        <p:spPr>
          <a:xfrm flipV="1">
            <a:off x="1761218" y="4623586"/>
            <a:ext cx="34045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Ravni poveznik 59"/>
          <p:cNvCxnSpPr/>
          <p:nvPr/>
        </p:nvCxnSpPr>
        <p:spPr>
          <a:xfrm flipV="1">
            <a:off x="4633772" y="3647385"/>
            <a:ext cx="0" cy="788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Ravni poveznik 60"/>
          <p:cNvCxnSpPr/>
          <p:nvPr/>
        </p:nvCxnSpPr>
        <p:spPr>
          <a:xfrm>
            <a:off x="3483326" y="4809888"/>
            <a:ext cx="1321257" cy="79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Zadatak.</a:t>
            </a:r>
            <a:endParaRPr lang="hr-HR" dirty="0"/>
          </a:p>
        </p:txBody>
      </p:sp>
      <p:cxnSp>
        <p:nvCxnSpPr>
          <p:cNvPr id="16" name="Ravni poveznik 15"/>
          <p:cNvCxnSpPr/>
          <p:nvPr/>
        </p:nvCxnSpPr>
        <p:spPr>
          <a:xfrm flipV="1">
            <a:off x="1924437" y="3856223"/>
            <a:ext cx="10581" cy="1130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Pravokutnik 17"/>
          <p:cNvSpPr/>
          <p:nvPr/>
        </p:nvSpPr>
        <p:spPr>
          <a:xfrm>
            <a:off x="1401511" y="3556754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hr-HR" dirty="0"/>
          </a:p>
        </p:txBody>
      </p:sp>
      <p:sp>
        <p:nvSpPr>
          <p:cNvPr id="19" name="Pravokutnik 18"/>
          <p:cNvSpPr/>
          <p:nvPr/>
        </p:nvSpPr>
        <p:spPr>
          <a:xfrm>
            <a:off x="1368823" y="4779073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grpSp>
        <p:nvGrpSpPr>
          <p:cNvPr id="20" name="Group 69"/>
          <p:cNvGrpSpPr/>
          <p:nvPr/>
        </p:nvGrpSpPr>
        <p:grpSpPr>
          <a:xfrm>
            <a:off x="1916481" y="3288875"/>
            <a:ext cx="1566675" cy="741118"/>
            <a:chOff x="4042896" y="1715660"/>
            <a:chExt cx="1566675" cy="741118"/>
          </a:xfrm>
        </p:grpSpPr>
        <p:cxnSp>
          <p:nvCxnSpPr>
            <p:cNvPr id="21" name="Straight Connector 27"/>
            <p:cNvCxnSpPr/>
            <p:nvPr/>
          </p:nvCxnSpPr>
          <p:spPr>
            <a:xfrm flipV="1">
              <a:off x="4042896" y="2266407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8"/>
            <p:cNvCxnSpPr/>
            <p:nvPr/>
          </p:nvCxnSpPr>
          <p:spPr>
            <a:xfrm flipV="1">
              <a:off x="4042896" y="1903059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9"/>
            <p:cNvCxnSpPr/>
            <p:nvPr/>
          </p:nvCxnSpPr>
          <p:spPr>
            <a:xfrm flipV="1">
              <a:off x="5346318" y="2086964"/>
              <a:ext cx="26325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elay 68"/>
            <p:cNvSpPr/>
            <p:nvPr/>
          </p:nvSpPr>
          <p:spPr>
            <a:xfrm>
              <a:off x="4451796" y="1715660"/>
              <a:ext cx="882699" cy="741118"/>
            </a:xfrm>
            <a:prstGeom prst="flowChartDelay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5" name="Ravni poveznik 24"/>
          <p:cNvCxnSpPr/>
          <p:nvPr/>
        </p:nvCxnSpPr>
        <p:spPr>
          <a:xfrm>
            <a:off x="6233010" y="4022781"/>
            <a:ext cx="3387" cy="668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"/>
          <p:cNvGrpSpPr/>
          <p:nvPr/>
        </p:nvGrpSpPr>
        <p:grpSpPr>
          <a:xfrm>
            <a:off x="4633772" y="4261785"/>
            <a:ext cx="1599238" cy="723601"/>
            <a:chOff x="3675121" y="3048834"/>
            <a:chExt cx="1599238" cy="723601"/>
          </a:xfrm>
        </p:grpSpPr>
        <p:cxnSp>
          <p:nvCxnSpPr>
            <p:cNvPr id="28" name="Straight Connector 86"/>
            <p:cNvCxnSpPr/>
            <p:nvPr/>
          </p:nvCxnSpPr>
          <p:spPr>
            <a:xfrm flipV="1">
              <a:off x="3675121" y="3596937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87"/>
            <p:cNvCxnSpPr/>
            <p:nvPr/>
          </p:nvCxnSpPr>
          <p:spPr>
            <a:xfrm flipV="1">
              <a:off x="3675121" y="3233589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88"/>
            <p:cNvCxnSpPr/>
            <p:nvPr/>
          </p:nvCxnSpPr>
          <p:spPr>
            <a:xfrm flipV="1">
              <a:off x="5010436" y="3412939"/>
              <a:ext cx="263923" cy="9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1"/>
            <p:cNvGrpSpPr/>
            <p:nvPr/>
          </p:nvGrpSpPr>
          <p:grpSpPr>
            <a:xfrm>
              <a:off x="3990333" y="3048834"/>
              <a:ext cx="1016928" cy="723601"/>
              <a:chOff x="3990333" y="3048834"/>
              <a:chExt cx="1016928" cy="723601"/>
            </a:xfrm>
          </p:grpSpPr>
          <p:sp>
            <p:nvSpPr>
              <p:cNvPr id="32" name="Stored Data 71"/>
              <p:cNvSpPr/>
              <p:nvPr/>
            </p:nvSpPr>
            <p:spPr>
              <a:xfrm rot="10800000">
                <a:off x="3997592" y="3048854"/>
                <a:ext cx="1009669" cy="72358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6" fmla="*/ 9841 w 10000"/>
                  <a:gd name="connsiteY6" fmla="*/ 6220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0" fmla="*/ 9999 w 10000"/>
                  <a:gd name="connsiteY0" fmla="*/ 10000 h 10000"/>
                  <a:gd name="connsiteX1" fmla="*/ 5183 w 10000"/>
                  <a:gd name="connsiteY1" fmla="*/ 9912 h 10000"/>
                  <a:gd name="connsiteX2" fmla="*/ 0 w 10000"/>
                  <a:gd name="connsiteY2" fmla="*/ 5043 h 10000"/>
                  <a:gd name="connsiteX3" fmla="*/ 5183 w 10000"/>
                  <a:gd name="connsiteY3" fmla="*/ 44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9999" y="10000"/>
                    </a:moveTo>
                    <a:lnTo>
                      <a:pt x="5183" y="9912"/>
                    </a:lnTo>
                    <a:cubicBezTo>
                      <a:pt x="3060" y="9824"/>
                      <a:pt x="0" y="6688"/>
                      <a:pt x="0" y="5043"/>
                    </a:cubicBezTo>
                    <a:cubicBezTo>
                      <a:pt x="0" y="3398"/>
                      <a:pt x="2965" y="220"/>
                      <a:pt x="5183" y="44"/>
                    </a:cubicBezTo>
                    <a:lnTo>
                      <a:pt x="1000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Stored Data 71"/>
              <p:cNvSpPr/>
              <p:nvPr/>
            </p:nvSpPr>
            <p:spPr>
              <a:xfrm rot="10800000">
                <a:off x="3990333" y="3048834"/>
                <a:ext cx="107530" cy="723601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603 w 5420"/>
                  <a:gd name="connsiteY0" fmla="*/ 44 h 10000"/>
                  <a:gd name="connsiteX1" fmla="*/ 5420 w 5420"/>
                  <a:gd name="connsiteY1" fmla="*/ 0 h 10000"/>
                  <a:gd name="connsiteX2" fmla="*/ 4355 w 5420"/>
                  <a:gd name="connsiteY2" fmla="*/ 4956 h 10000"/>
                  <a:gd name="connsiteX3" fmla="*/ 5419 w 5420"/>
                  <a:gd name="connsiteY3" fmla="*/ 10000 h 10000"/>
                  <a:gd name="connsiteX4" fmla="*/ 603 w 5420"/>
                  <a:gd name="connsiteY4" fmla="*/ 9912 h 10000"/>
                  <a:gd name="connsiteX5" fmla="*/ 603 w 5420"/>
                  <a:gd name="connsiteY5" fmla="*/ 44 h 10000"/>
                  <a:gd name="connsiteX0" fmla="*/ 1112 w 9999"/>
                  <a:gd name="connsiteY0" fmla="*/ 9912 h 11176"/>
                  <a:gd name="connsiteX1" fmla="*/ 1112 w 9999"/>
                  <a:gd name="connsiteY1" fmla="*/ 44 h 11176"/>
                  <a:gd name="connsiteX2" fmla="*/ 9999 w 9999"/>
                  <a:gd name="connsiteY2" fmla="*/ 0 h 11176"/>
                  <a:gd name="connsiteX3" fmla="*/ 8034 w 9999"/>
                  <a:gd name="connsiteY3" fmla="*/ 4956 h 11176"/>
                  <a:gd name="connsiteX4" fmla="*/ 9997 w 9999"/>
                  <a:gd name="connsiteY4" fmla="*/ 10000 h 11176"/>
                  <a:gd name="connsiteX5" fmla="*/ 2783 w 9999"/>
                  <a:gd name="connsiteY5" fmla="*/ 11176 h 11176"/>
                  <a:gd name="connsiteX0" fmla="*/ 1112 w 10000"/>
                  <a:gd name="connsiteY0" fmla="*/ 8869 h 8948"/>
                  <a:gd name="connsiteX1" fmla="*/ 1112 w 10000"/>
                  <a:gd name="connsiteY1" fmla="*/ 39 h 8948"/>
                  <a:gd name="connsiteX2" fmla="*/ 10000 w 10000"/>
                  <a:gd name="connsiteY2" fmla="*/ 0 h 8948"/>
                  <a:gd name="connsiteX3" fmla="*/ 8035 w 10000"/>
                  <a:gd name="connsiteY3" fmla="*/ 4435 h 8948"/>
                  <a:gd name="connsiteX4" fmla="*/ 9998 w 10000"/>
                  <a:gd name="connsiteY4" fmla="*/ 8948 h 8948"/>
                  <a:gd name="connsiteX0" fmla="*/ 0 w 8888"/>
                  <a:gd name="connsiteY0" fmla="*/ 44 h 10000"/>
                  <a:gd name="connsiteX1" fmla="*/ 8888 w 8888"/>
                  <a:gd name="connsiteY1" fmla="*/ 0 h 10000"/>
                  <a:gd name="connsiteX2" fmla="*/ 6923 w 8888"/>
                  <a:gd name="connsiteY2" fmla="*/ 4956 h 10000"/>
                  <a:gd name="connsiteX3" fmla="*/ 8886 w 8888"/>
                  <a:gd name="connsiteY3" fmla="*/ 10000 h 10000"/>
                  <a:gd name="connsiteX0" fmla="*/ 2211 w 2211"/>
                  <a:gd name="connsiteY0" fmla="*/ 0 h 10000"/>
                  <a:gd name="connsiteX1" fmla="*/ 0 w 2211"/>
                  <a:gd name="connsiteY1" fmla="*/ 4956 h 10000"/>
                  <a:gd name="connsiteX2" fmla="*/ 2209 w 2211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1" h="10000">
                    <a:moveTo>
                      <a:pt x="2211" y="0"/>
                    </a:moveTo>
                    <a:cubicBezTo>
                      <a:pt x="739" y="0"/>
                      <a:pt x="0" y="3289"/>
                      <a:pt x="0" y="4956"/>
                    </a:cubicBezTo>
                    <a:cubicBezTo>
                      <a:pt x="0" y="6622"/>
                      <a:pt x="737" y="10000"/>
                      <a:pt x="2209" y="100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9" name="Group 2"/>
          <p:cNvGrpSpPr/>
          <p:nvPr/>
        </p:nvGrpSpPr>
        <p:grpSpPr>
          <a:xfrm>
            <a:off x="6233535" y="3449934"/>
            <a:ext cx="1599238" cy="765105"/>
            <a:chOff x="3675121" y="3048834"/>
            <a:chExt cx="1599238" cy="723601"/>
          </a:xfrm>
        </p:grpSpPr>
        <p:cxnSp>
          <p:nvCxnSpPr>
            <p:cNvPr id="40" name="Straight Connector 86"/>
            <p:cNvCxnSpPr/>
            <p:nvPr/>
          </p:nvCxnSpPr>
          <p:spPr>
            <a:xfrm flipV="1">
              <a:off x="3675121" y="3596937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87"/>
            <p:cNvCxnSpPr/>
            <p:nvPr/>
          </p:nvCxnSpPr>
          <p:spPr>
            <a:xfrm flipV="1">
              <a:off x="3675121" y="3233589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88"/>
            <p:cNvCxnSpPr/>
            <p:nvPr/>
          </p:nvCxnSpPr>
          <p:spPr>
            <a:xfrm flipV="1">
              <a:off x="5010436" y="3412939"/>
              <a:ext cx="263923" cy="9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1"/>
            <p:cNvGrpSpPr/>
            <p:nvPr/>
          </p:nvGrpSpPr>
          <p:grpSpPr>
            <a:xfrm>
              <a:off x="3990333" y="3048834"/>
              <a:ext cx="1016928" cy="723601"/>
              <a:chOff x="3990333" y="3048834"/>
              <a:chExt cx="1016928" cy="723601"/>
            </a:xfrm>
          </p:grpSpPr>
          <p:sp>
            <p:nvSpPr>
              <p:cNvPr id="44" name="Stored Data 71"/>
              <p:cNvSpPr/>
              <p:nvPr/>
            </p:nvSpPr>
            <p:spPr>
              <a:xfrm rot="10800000">
                <a:off x="3997592" y="3048854"/>
                <a:ext cx="1009669" cy="72358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6" fmla="*/ 9841 w 10000"/>
                  <a:gd name="connsiteY6" fmla="*/ 6220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0" fmla="*/ 9999 w 10000"/>
                  <a:gd name="connsiteY0" fmla="*/ 10000 h 10000"/>
                  <a:gd name="connsiteX1" fmla="*/ 5183 w 10000"/>
                  <a:gd name="connsiteY1" fmla="*/ 9912 h 10000"/>
                  <a:gd name="connsiteX2" fmla="*/ 0 w 10000"/>
                  <a:gd name="connsiteY2" fmla="*/ 5043 h 10000"/>
                  <a:gd name="connsiteX3" fmla="*/ 5183 w 10000"/>
                  <a:gd name="connsiteY3" fmla="*/ 44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9999" y="10000"/>
                    </a:moveTo>
                    <a:lnTo>
                      <a:pt x="5183" y="9912"/>
                    </a:lnTo>
                    <a:cubicBezTo>
                      <a:pt x="3060" y="9824"/>
                      <a:pt x="0" y="6688"/>
                      <a:pt x="0" y="5043"/>
                    </a:cubicBezTo>
                    <a:cubicBezTo>
                      <a:pt x="0" y="3398"/>
                      <a:pt x="2965" y="220"/>
                      <a:pt x="5183" y="44"/>
                    </a:cubicBezTo>
                    <a:lnTo>
                      <a:pt x="1000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Stored Data 71"/>
              <p:cNvSpPr/>
              <p:nvPr/>
            </p:nvSpPr>
            <p:spPr>
              <a:xfrm rot="10800000">
                <a:off x="3990333" y="3048834"/>
                <a:ext cx="107530" cy="723601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603 w 5420"/>
                  <a:gd name="connsiteY0" fmla="*/ 44 h 10000"/>
                  <a:gd name="connsiteX1" fmla="*/ 5420 w 5420"/>
                  <a:gd name="connsiteY1" fmla="*/ 0 h 10000"/>
                  <a:gd name="connsiteX2" fmla="*/ 4355 w 5420"/>
                  <a:gd name="connsiteY2" fmla="*/ 4956 h 10000"/>
                  <a:gd name="connsiteX3" fmla="*/ 5419 w 5420"/>
                  <a:gd name="connsiteY3" fmla="*/ 10000 h 10000"/>
                  <a:gd name="connsiteX4" fmla="*/ 603 w 5420"/>
                  <a:gd name="connsiteY4" fmla="*/ 9912 h 10000"/>
                  <a:gd name="connsiteX5" fmla="*/ 603 w 5420"/>
                  <a:gd name="connsiteY5" fmla="*/ 44 h 10000"/>
                  <a:gd name="connsiteX0" fmla="*/ 1112 w 9999"/>
                  <a:gd name="connsiteY0" fmla="*/ 9912 h 11176"/>
                  <a:gd name="connsiteX1" fmla="*/ 1112 w 9999"/>
                  <a:gd name="connsiteY1" fmla="*/ 44 h 11176"/>
                  <a:gd name="connsiteX2" fmla="*/ 9999 w 9999"/>
                  <a:gd name="connsiteY2" fmla="*/ 0 h 11176"/>
                  <a:gd name="connsiteX3" fmla="*/ 8034 w 9999"/>
                  <a:gd name="connsiteY3" fmla="*/ 4956 h 11176"/>
                  <a:gd name="connsiteX4" fmla="*/ 9997 w 9999"/>
                  <a:gd name="connsiteY4" fmla="*/ 10000 h 11176"/>
                  <a:gd name="connsiteX5" fmla="*/ 2783 w 9999"/>
                  <a:gd name="connsiteY5" fmla="*/ 11176 h 11176"/>
                  <a:gd name="connsiteX0" fmla="*/ 1112 w 10000"/>
                  <a:gd name="connsiteY0" fmla="*/ 8869 h 8948"/>
                  <a:gd name="connsiteX1" fmla="*/ 1112 w 10000"/>
                  <a:gd name="connsiteY1" fmla="*/ 39 h 8948"/>
                  <a:gd name="connsiteX2" fmla="*/ 10000 w 10000"/>
                  <a:gd name="connsiteY2" fmla="*/ 0 h 8948"/>
                  <a:gd name="connsiteX3" fmla="*/ 8035 w 10000"/>
                  <a:gd name="connsiteY3" fmla="*/ 4435 h 8948"/>
                  <a:gd name="connsiteX4" fmla="*/ 9998 w 10000"/>
                  <a:gd name="connsiteY4" fmla="*/ 8948 h 8948"/>
                  <a:gd name="connsiteX0" fmla="*/ 0 w 8888"/>
                  <a:gd name="connsiteY0" fmla="*/ 44 h 10000"/>
                  <a:gd name="connsiteX1" fmla="*/ 8888 w 8888"/>
                  <a:gd name="connsiteY1" fmla="*/ 0 h 10000"/>
                  <a:gd name="connsiteX2" fmla="*/ 6923 w 8888"/>
                  <a:gd name="connsiteY2" fmla="*/ 4956 h 10000"/>
                  <a:gd name="connsiteX3" fmla="*/ 8886 w 8888"/>
                  <a:gd name="connsiteY3" fmla="*/ 10000 h 10000"/>
                  <a:gd name="connsiteX0" fmla="*/ 2211 w 2211"/>
                  <a:gd name="connsiteY0" fmla="*/ 0 h 10000"/>
                  <a:gd name="connsiteX1" fmla="*/ 0 w 2211"/>
                  <a:gd name="connsiteY1" fmla="*/ 4956 h 10000"/>
                  <a:gd name="connsiteX2" fmla="*/ 2209 w 2211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1" h="10000">
                    <a:moveTo>
                      <a:pt x="2211" y="0"/>
                    </a:moveTo>
                    <a:cubicBezTo>
                      <a:pt x="739" y="0"/>
                      <a:pt x="0" y="3289"/>
                      <a:pt x="0" y="4956"/>
                    </a:cubicBezTo>
                    <a:cubicBezTo>
                      <a:pt x="0" y="6622"/>
                      <a:pt x="737" y="10000"/>
                      <a:pt x="2209" y="100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2" name="Pravokutnik 51"/>
          <p:cNvSpPr/>
          <p:nvPr/>
        </p:nvSpPr>
        <p:spPr>
          <a:xfrm>
            <a:off x="1419458" y="3169713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hr-HR" dirty="0"/>
          </a:p>
        </p:txBody>
      </p:sp>
      <p:grpSp>
        <p:nvGrpSpPr>
          <p:cNvPr id="46" name="Group 69"/>
          <p:cNvGrpSpPr/>
          <p:nvPr/>
        </p:nvGrpSpPr>
        <p:grpSpPr>
          <a:xfrm>
            <a:off x="1916651" y="4436187"/>
            <a:ext cx="1566675" cy="741118"/>
            <a:chOff x="4042896" y="1715660"/>
            <a:chExt cx="1566675" cy="741118"/>
          </a:xfrm>
        </p:grpSpPr>
        <p:cxnSp>
          <p:nvCxnSpPr>
            <p:cNvPr id="47" name="Straight Connector 27"/>
            <p:cNvCxnSpPr/>
            <p:nvPr/>
          </p:nvCxnSpPr>
          <p:spPr>
            <a:xfrm flipV="1">
              <a:off x="4042896" y="2266407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8"/>
            <p:cNvCxnSpPr/>
            <p:nvPr/>
          </p:nvCxnSpPr>
          <p:spPr>
            <a:xfrm flipV="1">
              <a:off x="4042896" y="1903059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9"/>
            <p:cNvCxnSpPr/>
            <p:nvPr/>
          </p:nvCxnSpPr>
          <p:spPr>
            <a:xfrm flipV="1">
              <a:off x="5346318" y="2086964"/>
              <a:ext cx="26325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Delay 68"/>
            <p:cNvSpPr/>
            <p:nvPr/>
          </p:nvSpPr>
          <p:spPr>
            <a:xfrm>
              <a:off x="4451796" y="1715660"/>
              <a:ext cx="882699" cy="741118"/>
            </a:xfrm>
            <a:prstGeom prst="flowChartDelay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8" name="Ravni poveznik 57"/>
          <p:cNvCxnSpPr/>
          <p:nvPr/>
        </p:nvCxnSpPr>
        <p:spPr>
          <a:xfrm flipV="1">
            <a:off x="1746470" y="3470746"/>
            <a:ext cx="37709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Ravni poveznik 58"/>
          <p:cNvCxnSpPr/>
          <p:nvPr/>
        </p:nvCxnSpPr>
        <p:spPr>
          <a:xfrm flipV="1">
            <a:off x="1761218" y="4623586"/>
            <a:ext cx="34045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Ravni poveznik 59"/>
          <p:cNvCxnSpPr/>
          <p:nvPr/>
        </p:nvCxnSpPr>
        <p:spPr>
          <a:xfrm flipV="1">
            <a:off x="4633772" y="3647385"/>
            <a:ext cx="0" cy="788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Ravni poveznik 60"/>
          <p:cNvCxnSpPr/>
          <p:nvPr/>
        </p:nvCxnSpPr>
        <p:spPr>
          <a:xfrm>
            <a:off x="3483326" y="4809888"/>
            <a:ext cx="1321257" cy="79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Ravni poveznik 63"/>
          <p:cNvCxnSpPr/>
          <p:nvPr/>
        </p:nvCxnSpPr>
        <p:spPr>
          <a:xfrm flipV="1">
            <a:off x="4195581" y="3646897"/>
            <a:ext cx="2216231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Ravni poveznik 50"/>
          <p:cNvCxnSpPr/>
          <p:nvPr/>
        </p:nvCxnSpPr>
        <p:spPr>
          <a:xfrm flipV="1">
            <a:off x="3483326" y="3634559"/>
            <a:ext cx="1150446" cy="24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3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Zadatak.</a:t>
            </a:r>
            <a:endParaRPr lang="hr-HR" dirty="0"/>
          </a:p>
        </p:txBody>
      </p:sp>
      <p:cxnSp>
        <p:nvCxnSpPr>
          <p:cNvPr id="16" name="Ravni poveznik 15"/>
          <p:cNvCxnSpPr/>
          <p:nvPr/>
        </p:nvCxnSpPr>
        <p:spPr>
          <a:xfrm flipV="1">
            <a:off x="3278670" y="3250793"/>
            <a:ext cx="10581" cy="975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Pravokutnik 17"/>
          <p:cNvSpPr/>
          <p:nvPr/>
        </p:nvSpPr>
        <p:spPr>
          <a:xfrm>
            <a:off x="1213901" y="4226456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hr-HR" dirty="0"/>
          </a:p>
        </p:txBody>
      </p:sp>
      <p:sp>
        <p:nvSpPr>
          <p:cNvPr id="19" name="Pravokutnik 18"/>
          <p:cNvSpPr/>
          <p:nvPr/>
        </p:nvSpPr>
        <p:spPr>
          <a:xfrm>
            <a:off x="1219983" y="4662257"/>
            <a:ext cx="293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hr-H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0" name="Group 69"/>
          <p:cNvGrpSpPr/>
          <p:nvPr/>
        </p:nvGrpSpPr>
        <p:grpSpPr>
          <a:xfrm>
            <a:off x="3637126" y="4064385"/>
            <a:ext cx="1566675" cy="741118"/>
            <a:chOff x="4042896" y="1715660"/>
            <a:chExt cx="1566675" cy="741118"/>
          </a:xfrm>
        </p:grpSpPr>
        <p:cxnSp>
          <p:nvCxnSpPr>
            <p:cNvPr id="21" name="Straight Connector 27"/>
            <p:cNvCxnSpPr/>
            <p:nvPr/>
          </p:nvCxnSpPr>
          <p:spPr>
            <a:xfrm flipV="1">
              <a:off x="4042896" y="2266407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8"/>
            <p:cNvCxnSpPr/>
            <p:nvPr/>
          </p:nvCxnSpPr>
          <p:spPr>
            <a:xfrm flipV="1">
              <a:off x="4042896" y="1903059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9"/>
            <p:cNvCxnSpPr/>
            <p:nvPr/>
          </p:nvCxnSpPr>
          <p:spPr>
            <a:xfrm flipV="1">
              <a:off x="5346318" y="2086964"/>
              <a:ext cx="26325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elay 68"/>
            <p:cNvSpPr/>
            <p:nvPr/>
          </p:nvSpPr>
          <p:spPr>
            <a:xfrm>
              <a:off x="4451796" y="1715660"/>
              <a:ext cx="882699" cy="741118"/>
            </a:xfrm>
            <a:prstGeom prst="flowChartDelay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5" name="Ravni poveznik 24"/>
          <p:cNvCxnSpPr/>
          <p:nvPr/>
        </p:nvCxnSpPr>
        <p:spPr>
          <a:xfrm>
            <a:off x="8276618" y="3851645"/>
            <a:ext cx="0" cy="598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"/>
          <p:cNvGrpSpPr/>
          <p:nvPr/>
        </p:nvGrpSpPr>
        <p:grpSpPr>
          <a:xfrm>
            <a:off x="8276618" y="3283068"/>
            <a:ext cx="1599238" cy="723601"/>
            <a:chOff x="3675121" y="3048834"/>
            <a:chExt cx="1599238" cy="723601"/>
          </a:xfrm>
        </p:grpSpPr>
        <p:cxnSp>
          <p:nvCxnSpPr>
            <p:cNvPr id="28" name="Straight Connector 86"/>
            <p:cNvCxnSpPr/>
            <p:nvPr/>
          </p:nvCxnSpPr>
          <p:spPr>
            <a:xfrm flipV="1">
              <a:off x="3675121" y="3596937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87"/>
            <p:cNvCxnSpPr/>
            <p:nvPr/>
          </p:nvCxnSpPr>
          <p:spPr>
            <a:xfrm flipV="1">
              <a:off x="3675121" y="3233589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88"/>
            <p:cNvCxnSpPr/>
            <p:nvPr/>
          </p:nvCxnSpPr>
          <p:spPr>
            <a:xfrm flipV="1">
              <a:off x="5010436" y="3412939"/>
              <a:ext cx="263923" cy="9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1"/>
            <p:cNvGrpSpPr/>
            <p:nvPr/>
          </p:nvGrpSpPr>
          <p:grpSpPr>
            <a:xfrm>
              <a:off x="3990333" y="3048834"/>
              <a:ext cx="1016928" cy="723601"/>
              <a:chOff x="3990333" y="3048834"/>
              <a:chExt cx="1016928" cy="723601"/>
            </a:xfrm>
          </p:grpSpPr>
          <p:sp>
            <p:nvSpPr>
              <p:cNvPr id="32" name="Stored Data 71"/>
              <p:cNvSpPr/>
              <p:nvPr/>
            </p:nvSpPr>
            <p:spPr>
              <a:xfrm rot="10800000">
                <a:off x="3997592" y="3048854"/>
                <a:ext cx="1009669" cy="72358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6" fmla="*/ 9841 w 10000"/>
                  <a:gd name="connsiteY6" fmla="*/ 6220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0" fmla="*/ 9999 w 10000"/>
                  <a:gd name="connsiteY0" fmla="*/ 10000 h 10000"/>
                  <a:gd name="connsiteX1" fmla="*/ 5183 w 10000"/>
                  <a:gd name="connsiteY1" fmla="*/ 9912 h 10000"/>
                  <a:gd name="connsiteX2" fmla="*/ 0 w 10000"/>
                  <a:gd name="connsiteY2" fmla="*/ 5043 h 10000"/>
                  <a:gd name="connsiteX3" fmla="*/ 5183 w 10000"/>
                  <a:gd name="connsiteY3" fmla="*/ 44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9999" y="10000"/>
                    </a:moveTo>
                    <a:lnTo>
                      <a:pt x="5183" y="9912"/>
                    </a:lnTo>
                    <a:cubicBezTo>
                      <a:pt x="3060" y="9824"/>
                      <a:pt x="0" y="6688"/>
                      <a:pt x="0" y="5043"/>
                    </a:cubicBezTo>
                    <a:cubicBezTo>
                      <a:pt x="0" y="3398"/>
                      <a:pt x="2965" y="220"/>
                      <a:pt x="5183" y="44"/>
                    </a:cubicBezTo>
                    <a:lnTo>
                      <a:pt x="1000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Stored Data 71"/>
              <p:cNvSpPr/>
              <p:nvPr/>
            </p:nvSpPr>
            <p:spPr>
              <a:xfrm rot="10800000">
                <a:off x="3990333" y="3048834"/>
                <a:ext cx="107530" cy="723601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603 w 5420"/>
                  <a:gd name="connsiteY0" fmla="*/ 44 h 10000"/>
                  <a:gd name="connsiteX1" fmla="*/ 5420 w 5420"/>
                  <a:gd name="connsiteY1" fmla="*/ 0 h 10000"/>
                  <a:gd name="connsiteX2" fmla="*/ 4355 w 5420"/>
                  <a:gd name="connsiteY2" fmla="*/ 4956 h 10000"/>
                  <a:gd name="connsiteX3" fmla="*/ 5419 w 5420"/>
                  <a:gd name="connsiteY3" fmla="*/ 10000 h 10000"/>
                  <a:gd name="connsiteX4" fmla="*/ 603 w 5420"/>
                  <a:gd name="connsiteY4" fmla="*/ 9912 h 10000"/>
                  <a:gd name="connsiteX5" fmla="*/ 603 w 5420"/>
                  <a:gd name="connsiteY5" fmla="*/ 44 h 10000"/>
                  <a:gd name="connsiteX0" fmla="*/ 1112 w 9999"/>
                  <a:gd name="connsiteY0" fmla="*/ 9912 h 11176"/>
                  <a:gd name="connsiteX1" fmla="*/ 1112 w 9999"/>
                  <a:gd name="connsiteY1" fmla="*/ 44 h 11176"/>
                  <a:gd name="connsiteX2" fmla="*/ 9999 w 9999"/>
                  <a:gd name="connsiteY2" fmla="*/ 0 h 11176"/>
                  <a:gd name="connsiteX3" fmla="*/ 8034 w 9999"/>
                  <a:gd name="connsiteY3" fmla="*/ 4956 h 11176"/>
                  <a:gd name="connsiteX4" fmla="*/ 9997 w 9999"/>
                  <a:gd name="connsiteY4" fmla="*/ 10000 h 11176"/>
                  <a:gd name="connsiteX5" fmla="*/ 2783 w 9999"/>
                  <a:gd name="connsiteY5" fmla="*/ 11176 h 11176"/>
                  <a:gd name="connsiteX0" fmla="*/ 1112 w 10000"/>
                  <a:gd name="connsiteY0" fmla="*/ 8869 h 8948"/>
                  <a:gd name="connsiteX1" fmla="*/ 1112 w 10000"/>
                  <a:gd name="connsiteY1" fmla="*/ 39 h 8948"/>
                  <a:gd name="connsiteX2" fmla="*/ 10000 w 10000"/>
                  <a:gd name="connsiteY2" fmla="*/ 0 h 8948"/>
                  <a:gd name="connsiteX3" fmla="*/ 8035 w 10000"/>
                  <a:gd name="connsiteY3" fmla="*/ 4435 h 8948"/>
                  <a:gd name="connsiteX4" fmla="*/ 9998 w 10000"/>
                  <a:gd name="connsiteY4" fmla="*/ 8948 h 8948"/>
                  <a:gd name="connsiteX0" fmla="*/ 0 w 8888"/>
                  <a:gd name="connsiteY0" fmla="*/ 44 h 10000"/>
                  <a:gd name="connsiteX1" fmla="*/ 8888 w 8888"/>
                  <a:gd name="connsiteY1" fmla="*/ 0 h 10000"/>
                  <a:gd name="connsiteX2" fmla="*/ 6923 w 8888"/>
                  <a:gd name="connsiteY2" fmla="*/ 4956 h 10000"/>
                  <a:gd name="connsiteX3" fmla="*/ 8886 w 8888"/>
                  <a:gd name="connsiteY3" fmla="*/ 10000 h 10000"/>
                  <a:gd name="connsiteX0" fmla="*/ 2211 w 2211"/>
                  <a:gd name="connsiteY0" fmla="*/ 0 h 10000"/>
                  <a:gd name="connsiteX1" fmla="*/ 0 w 2211"/>
                  <a:gd name="connsiteY1" fmla="*/ 4956 h 10000"/>
                  <a:gd name="connsiteX2" fmla="*/ 2209 w 2211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1" h="10000">
                    <a:moveTo>
                      <a:pt x="2211" y="0"/>
                    </a:moveTo>
                    <a:cubicBezTo>
                      <a:pt x="739" y="0"/>
                      <a:pt x="0" y="3289"/>
                      <a:pt x="0" y="4956"/>
                    </a:cubicBezTo>
                    <a:cubicBezTo>
                      <a:pt x="0" y="6622"/>
                      <a:pt x="737" y="10000"/>
                      <a:pt x="2209" y="100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9" name="Group 2"/>
          <p:cNvGrpSpPr/>
          <p:nvPr/>
        </p:nvGrpSpPr>
        <p:grpSpPr>
          <a:xfrm>
            <a:off x="5414943" y="3086540"/>
            <a:ext cx="1599238" cy="765105"/>
            <a:chOff x="3675121" y="3048834"/>
            <a:chExt cx="1599238" cy="723601"/>
          </a:xfrm>
        </p:grpSpPr>
        <p:cxnSp>
          <p:nvCxnSpPr>
            <p:cNvPr id="40" name="Straight Connector 86"/>
            <p:cNvCxnSpPr/>
            <p:nvPr/>
          </p:nvCxnSpPr>
          <p:spPr>
            <a:xfrm flipV="1">
              <a:off x="3675121" y="3596937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87"/>
            <p:cNvCxnSpPr/>
            <p:nvPr/>
          </p:nvCxnSpPr>
          <p:spPr>
            <a:xfrm flipV="1">
              <a:off x="3675121" y="3233589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88"/>
            <p:cNvCxnSpPr/>
            <p:nvPr/>
          </p:nvCxnSpPr>
          <p:spPr>
            <a:xfrm flipV="1">
              <a:off x="5010436" y="3412939"/>
              <a:ext cx="263923" cy="9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1"/>
            <p:cNvGrpSpPr/>
            <p:nvPr/>
          </p:nvGrpSpPr>
          <p:grpSpPr>
            <a:xfrm>
              <a:off x="3990333" y="3048834"/>
              <a:ext cx="1016928" cy="723601"/>
              <a:chOff x="3990333" y="3048834"/>
              <a:chExt cx="1016928" cy="723601"/>
            </a:xfrm>
          </p:grpSpPr>
          <p:sp>
            <p:nvSpPr>
              <p:cNvPr id="44" name="Stored Data 71"/>
              <p:cNvSpPr/>
              <p:nvPr/>
            </p:nvSpPr>
            <p:spPr>
              <a:xfrm rot="10800000">
                <a:off x="3997592" y="3048854"/>
                <a:ext cx="1009669" cy="72358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6" fmla="*/ 9841 w 10000"/>
                  <a:gd name="connsiteY6" fmla="*/ 6220 h 10000"/>
                  <a:gd name="connsiteX0" fmla="*/ 8935 w 10000"/>
                  <a:gd name="connsiteY0" fmla="*/ 4956 h 10000"/>
                  <a:gd name="connsiteX1" fmla="*/ 9999 w 10000"/>
                  <a:gd name="connsiteY1" fmla="*/ 10000 h 10000"/>
                  <a:gd name="connsiteX2" fmla="*/ 5183 w 10000"/>
                  <a:gd name="connsiteY2" fmla="*/ 9912 h 10000"/>
                  <a:gd name="connsiteX3" fmla="*/ 0 w 10000"/>
                  <a:gd name="connsiteY3" fmla="*/ 5043 h 10000"/>
                  <a:gd name="connsiteX4" fmla="*/ 5183 w 10000"/>
                  <a:gd name="connsiteY4" fmla="*/ 44 h 10000"/>
                  <a:gd name="connsiteX5" fmla="*/ 10000 w 10000"/>
                  <a:gd name="connsiteY5" fmla="*/ 0 h 10000"/>
                  <a:gd name="connsiteX0" fmla="*/ 9999 w 10000"/>
                  <a:gd name="connsiteY0" fmla="*/ 10000 h 10000"/>
                  <a:gd name="connsiteX1" fmla="*/ 5183 w 10000"/>
                  <a:gd name="connsiteY1" fmla="*/ 9912 h 10000"/>
                  <a:gd name="connsiteX2" fmla="*/ 0 w 10000"/>
                  <a:gd name="connsiteY2" fmla="*/ 5043 h 10000"/>
                  <a:gd name="connsiteX3" fmla="*/ 5183 w 10000"/>
                  <a:gd name="connsiteY3" fmla="*/ 44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9999" y="10000"/>
                    </a:moveTo>
                    <a:lnTo>
                      <a:pt x="5183" y="9912"/>
                    </a:lnTo>
                    <a:cubicBezTo>
                      <a:pt x="3060" y="9824"/>
                      <a:pt x="0" y="6688"/>
                      <a:pt x="0" y="5043"/>
                    </a:cubicBezTo>
                    <a:cubicBezTo>
                      <a:pt x="0" y="3398"/>
                      <a:pt x="2965" y="220"/>
                      <a:pt x="5183" y="44"/>
                    </a:cubicBezTo>
                    <a:lnTo>
                      <a:pt x="1000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Stored Data 71"/>
              <p:cNvSpPr/>
              <p:nvPr/>
            </p:nvSpPr>
            <p:spPr>
              <a:xfrm rot="10800000">
                <a:off x="3990333" y="3048834"/>
                <a:ext cx="107530" cy="723601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4932 w 13265"/>
                  <a:gd name="connsiteY0" fmla="*/ 0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4932 w 13265"/>
                  <a:gd name="connsiteY4" fmla="*/ 10000 h 10000"/>
                  <a:gd name="connsiteX5" fmla="*/ 0 w 13265"/>
                  <a:gd name="connsiteY5" fmla="*/ 5084 h 10000"/>
                  <a:gd name="connsiteX6" fmla="*/ 4932 w 13265"/>
                  <a:gd name="connsiteY6" fmla="*/ 0 h 10000"/>
                  <a:gd name="connsiteX0" fmla="*/ 5226 w 13559"/>
                  <a:gd name="connsiteY0" fmla="*/ 0 h 10000"/>
                  <a:gd name="connsiteX1" fmla="*/ 13559 w 13559"/>
                  <a:gd name="connsiteY1" fmla="*/ 0 h 10000"/>
                  <a:gd name="connsiteX2" fmla="*/ 11892 w 13559"/>
                  <a:gd name="connsiteY2" fmla="*/ 5000 h 10000"/>
                  <a:gd name="connsiteX3" fmla="*/ 13559 w 13559"/>
                  <a:gd name="connsiteY3" fmla="*/ 10000 h 10000"/>
                  <a:gd name="connsiteX4" fmla="*/ 5226 w 13559"/>
                  <a:gd name="connsiteY4" fmla="*/ 10000 h 10000"/>
                  <a:gd name="connsiteX5" fmla="*/ 294 w 13559"/>
                  <a:gd name="connsiteY5" fmla="*/ 5084 h 10000"/>
                  <a:gd name="connsiteX6" fmla="*/ 5226 w 13559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4933 w 13266"/>
                  <a:gd name="connsiteY4" fmla="*/ 10000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4966 w 13299"/>
                  <a:gd name="connsiteY0" fmla="*/ 0 h 10000"/>
                  <a:gd name="connsiteX1" fmla="*/ 13299 w 13299"/>
                  <a:gd name="connsiteY1" fmla="*/ 0 h 10000"/>
                  <a:gd name="connsiteX2" fmla="*/ 11632 w 13299"/>
                  <a:gd name="connsiteY2" fmla="*/ 5000 h 10000"/>
                  <a:gd name="connsiteX3" fmla="*/ 13299 w 13299"/>
                  <a:gd name="connsiteY3" fmla="*/ 10000 h 10000"/>
                  <a:gd name="connsiteX4" fmla="*/ 7782 w 13299"/>
                  <a:gd name="connsiteY4" fmla="*/ 10000 h 10000"/>
                  <a:gd name="connsiteX5" fmla="*/ 34 w 13299"/>
                  <a:gd name="connsiteY5" fmla="*/ 5084 h 10000"/>
                  <a:gd name="connsiteX6" fmla="*/ 4966 w 13299"/>
                  <a:gd name="connsiteY6" fmla="*/ 0 h 10000"/>
                  <a:gd name="connsiteX0" fmla="*/ 4947 w 13280"/>
                  <a:gd name="connsiteY0" fmla="*/ 0 h 10000"/>
                  <a:gd name="connsiteX1" fmla="*/ 13280 w 13280"/>
                  <a:gd name="connsiteY1" fmla="*/ 0 h 10000"/>
                  <a:gd name="connsiteX2" fmla="*/ 11613 w 13280"/>
                  <a:gd name="connsiteY2" fmla="*/ 5000 h 10000"/>
                  <a:gd name="connsiteX3" fmla="*/ 13280 w 13280"/>
                  <a:gd name="connsiteY3" fmla="*/ 10000 h 10000"/>
                  <a:gd name="connsiteX4" fmla="*/ 6702 w 13280"/>
                  <a:gd name="connsiteY4" fmla="*/ 9832 h 10000"/>
                  <a:gd name="connsiteX5" fmla="*/ 15 w 13280"/>
                  <a:gd name="connsiteY5" fmla="*/ 5084 h 10000"/>
                  <a:gd name="connsiteX6" fmla="*/ 4947 w 13280"/>
                  <a:gd name="connsiteY6" fmla="*/ 0 h 10000"/>
                  <a:gd name="connsiteX0" fmla="*/ 4933 w 13266"/>
                  <a:gd name="connsiteY0" fmla="*/ 0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4933 w 13266"/>
                  <a:gd name="connsiteY6" fmla="*/ 0 h 10000"/>
                  <a:gd name="connsiteX0" fmla="*/ 5711 w 13268"/>
                  <a:gd name="connsiteY0" fmla="*/ 126 h 10000"/>
                  <a:gd name="connsiteX1" fmla="*/ 13268 w 13268"/>
                  <a:gd name="connsiteY1" fmla="*/ 0 h 10000"/>
                  <a:gd name="connsiteX2" fmla="*/ 11601 w 13268"/>
                  <a:gd name="connsiteY2" fmla="*/ 5000 h 10000"/>
                  <a:gd name="connsiteX3" fmla="*/ 13268 w 13268"/>
                  <a:gd name="connsiteY3" fmla="*/ 10000 h 10000"/>
                  <a:gd name="connsiteX4" fmla="*/ 6690 w 13268"/>
                  <a:gd name="connsiteY4" fmla="*/ 9832 h 10000"/>
                  <a:gd name="connsiteX5" fmla="*/ 3 w 13268"/>
                  <a:gd name="connsiteY5" fmla="*/ 5084 h 10000"/>
                  <a:gd name="connsiteX6" fmla="*/ 5711 w 13268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5709 w 13266"/>
                  <a:gd name="connsiteY0" fmla="*/ 126 h 10000"/>
                  <a:gd name="connsiteX1" fmla="*/ 13266 w 13266"/>
                  <a:gd name="connsiteY1" fmla="*/ 0 h 10000"/>
                  <a:gd name="connsiteX2" fmla="*/ 11599 w 13266"/>
                  <a:gd name="connsiteY2" fmla="*/ 5000 h 10000"/>
                  <a:gd name="connsiteX3" fmla="*/ 13266 w 13266"/>
                  <a:gd name="connsiteY3" fmla="*/ 10000 h 10000"/>
                  <a:gd name="connsiteX4" fmla="*/ 6688 w 13266"/>
                  <a:gd name="connsiteY4" fmla="*/ 9832 h 10000"/>
                  <a:gd name="connsiteX5" fmla="*/ 1 w 13266"/>
                  <a:gd name="connsiteY5" fmla="*/ 5084 h 10000"/>
                  <a:gd name="connsiteX6" fmla="*/ 5709 w 13266"/>
                  <a:gd name="connsiteY6" fmla="*/ 126 h 10000"/>
                  <a:gd name="connsiteX0" fmla="*/ 6688 w 13265"/>
                  <a:gd name="connsiteY0" fmla="*/ 42 h 10000"/>
                  <a:gd name="connsiteX1" fmla="*/ 13265 w 13265"/>
                  <a:gd name="connsiteY1" fmla="*/ 0 h 10000"/>
                  <a:gd name="connsiteX2" fmla="*/ 11598 w 13265"/>
                  <a:gd name="connsiteY2" fmla="*/ 5000 h 10000"/>
                  <a:gd name="connsiteX3" fmla="*/ 13265 w 13265"/>
                  <a:gd name="connsiteY3" fmla="*/ 10000 h 10000"/>
                  <a:gd name="connsiteX4" fmla="*/ 6687 w 13265"/>
                  <a:gd name="connsiteY4" fmla="*/ 9832 h 10000"/>
                  <a:gd name="connsiteX5" fmla="*/ 0 w 13265"/>
                  <a:gd name="connsiteY5" fmla="*/ 5084 h 10000"/>
                  <a:gd name="connsiteX6" fmla="*/ 6688 w 13265"/>
                  <a:gd name="connsiteY6" fmla="*/ 42 h 10000"/>
                  <a:gd name="connsiteX0" fmla="*/ 6688 w 13265"/>
                  <a:gd name="connsiteY0" fmla="*/ 42 h 9832"/>
                  <a:gd name="connsiteX1" fmla="*/ 13265 w 13265"/>
                  <a:gd name="connsiteY1" fmla="*/ 0 h 9832"/>
                  <a:gd name="connsiteX2" fmla="*/ 11598 w 13265"/>
                  <a:gd name="connsiteY2" fmla="*/ 5000 h 9832"/>
                  <a:gd name="connsiteX3" fmla="*/ 11387 w 13265"/>
                  <a:gd name="connsiteY3" fmla="*/ 9790 h 9832"/>
                  <a:gd name="connsiteX4" fmla="*/ 6687 w 13265"/>
                  <a:gd name="connsiteY4" fmla="*/ 9832 h 9832"/>
                  <a:gd name="connsiteX5" fmla="*/ 0 w 13265"/>
                  <a:gd name="connsiteY5" fmla="*/ 5084 h 9832"/>
                  <a:gd name="connsiteX6" fmla="*/ 6688 w 13265"/>
                  <a:gd name="connsiteY6" fmla="*/ 42 h 9832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692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10000"/>
                  <a:gd name="connsiteY0" fmla="*/ 43 h 10000"/>
                  <a:gd name="connsiteX1" fmla="*/ 10000 w 10000"/>
                  <a:gd name="connsiteY1" fmla="*/ 0 h 10000"/>
                  <a:gd name="connsiteX2" fmla="*/ 8743 w 10000"/>
                  <a:gd name="connsiteY2" fmla="*/ 5085 h 10000"/>
                  <a:gd name="connsiteX3" fmla="*/ 9784 w 10000"/>
                  <a:gd name="connsiteY3" fmla="*/ 10000 h 10000"/>
                  <a:gd name="connsiteX4" fmla="*/ 5041 w 10000"/>
                  <a:gd name="connsiteY4" fmla="*/ 10000 h 10000"/>
                  <a:gd name="connsiteX5" fmla="*/ 0 w 10000"/>
                  <a:gd name="connsiteY5" fmla="*/ 5171 h 10000"/>
                  <a:gd name="connsiteX6" fmla="*/ 5042 w 10000"/>
                  <a:gd name="connsiteY6" fmla="*/ 43 h 10000"/>
                  <a:gd name="connsiteX0" fmla="*/ 5042 w 9784"/>
                  <a:gd name="connsiteY0" fmla="*/ 0 h 9957"/>
                  <a:gd name="connsiteX1" fmla="*/ 9415 w 9784"/>
                  <a:gd name="connsiteY1" fmla="*/ 171 h 9957"/>
                  <a:gd name="connsiteX2" fmla="*/ 8743 w 9784"/>
                  <a:gd name="connsiteY2" fmla="*/ 5042 h 9957"/>
                  <a:gd name="connsiteX3" fmla="*/ 9784 w 9784"/>
                  <a:gd name="connsiteY3" fmla="*/ 9957 h 9957"/>
                  <a:gd name="connsiteX4" fmla="*/ 5041 w 9784"/>
                  <a:gd name="connsiteY4" fmla="*/ 9957 h 9957"/>
                  <a:gd name="connsiteX5" fmla="*/ 0 w 9784"/>
                  <a:gd name="connsiteY5" fmla="*/ 5128 h 9957"/>
                  <a:gd name="connsiteX6" fmla="*/ 5042 w 9784"/>
                  <a:gd name="connsiteY6" fmla="*/ 0 h 9957"/>
                  <a:gd name="connsiteX0" fmla="*/ 5153 w 10000"/>
                  <a:gd name="connsiteY0" fmla="*/ 0 h 10000"/>
                  <a:gd name="connsiteX1" fmla="*/ 9875 w 10000"/>
                  <a:gd name="connsiteY1" fmla="*/ 172 h 10000"/>
                  <a:gd name="connsiteX2" fmla="*/ 8936 w 10000"/>
                  <a:gd name="connsiteY2" fmla="*/ 5064 h 10000"/>
                  <a:gd name="connsiteX3" fmla="*/ 10000 w 10000"/>
                  <a:gd name="connsiteY3" fmla="*/ 10000 h 10000"/>
                  <a:gd name="connsiteX4" fmla="*/ 5152 w 10000"/>
                  <a:gd name="connsiteY4" fmla="*/ 10000 h 10000"/>
                  <a:gd name="connsiteX5" fmla="*/ 0 w 10000"/>
                  <a:gd name="connsiteY5" fmla="*/ 5150 h 10000"/>
                  <a:gd name="connsiteX6" fmla="*/ 5153 w 10000"/>
                  <a:gd name="connsiteY6" fmla="*/ 0 h 10000"/>
                  <a:gd name="connsiteX0" fmla="*/ 5153 w 10001"/>
                  <a:gd name="connsiteY0" fmla="*/ 0 h 10000"/>
                  <a:gd name="connsiteX1" fmla="*/ 10001 w 10001"/>
                  <a:gd name="connsiteY1" fmla="*/ 215 h 10000"/>
                  <a:gd name="connsiteX2" fmla="*/ 8936 w 10001"/>
                  <a:gd name="connsiteY2" fmla="*/ 5064 h 10000"/>
                  <a:gd name="connsiteX3" fmla="*/ 10000 w 10001"/>
                  <a:gd name="connsiteY3" fmla="*/ 10000 h 10000"/>
                  <a:gd name="connsiteX4" fmla="*/ 5152 w 10001"/>
                  <a:gd name="connsiteY4" fmla="*/ 10000 h 10000"/>
                  <a:gd name="connsiteX5" fmla="*/ 0 w 10001"/>
                  <a:gd name="connsiteY5" fmla="*/ 5150 h 10000"/>
                  <a:gd name="connsiteX6" fmla="*/ 5153 w 10001"/>
                  <a:gd name="connsiteY6" fmla="*/ 0 h 10000"/>
                  <a:gd name="connsiteX0" fmla="*/ 5184 w 10001"/>
                  <a:gd name="connsiteY0" fmla="*/ 43 h 9785"/>
                  <a:gd name="connsiteX1" fmla="*/ 10001 w 10001"/>
                  <a:gd name="connsiteY1" fmla="*/ 0 h 9785"/>
                  <a:gd name="connsiteX2" fmla="*/ 8936 w 10001"/>
                  <a:gd name="connsiteY2" fmla="*/ 4849 h 9785"/>
                  <a:gd name="connsiteX3" fmla="*/ 10000 w 10001"/>
                  <a:gd name="connsiteY3" fmla="*/ 9785 h 9785"/>
                  <a:gd name="connsiteX4" fmla="*/ 5152 w 10001"/>
                  <a:gd name="connsiteY4" fmla="*/ 9785 h 9785"/>
                  <a:gd name="connsiteX5" fmla="*/ 0 w 10001"/>
                  <a:gd name="connsiteY5" fmla="*/ 4935 h 9785"/>
                  <a:gd name="connsiteX6" fmla="*/ 5184 w 10001"/>
                  <a:gd name="connsiteY6" fmla="*/ 43 h 9785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51 w 10000"/>
                  <a:gd name="connsiteY4" fmla="*/ 10000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340 w 10000"/>
                  <a:gd name="connsiteY4" fmla="*/ 9956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5183 w 10000"/>
                  <a:gd name="connsiteY0" fmla="*/ 44 h 10000"/>
                  <a:gd name="connsiteX1" fmla="*/ 10000 w 10000"/>
                  <a:gd name="connsiteY1" fmla="*/ 0 h 10000"/>
                  <a:gd name="connsiteX2" fmla="*/ 8935 w 10000"/>
                  <a:gd name="connsiteY2" fmla="*/ 4956 h 10000"/>
                  <a:gd name="connsiteX3" fmla="*/ 9999 w 10000"/>
                  <a:gd name="connsiteY3" fmla="*/ 10000 h 10000"/>
                  <a:gd name="connsiteX4" fmla="*/ 5183 w 10000"/>
                  <a:gd name="connsiteY4" fmla="*/ 9912 h 10000"/>
                  <a:gd name="connsiteX5" fmla="*/ 0 w 10000"/>
                  <a:gd name="connsiteY5" fmla="*/ 5043 h 10000"/>
                  <a:gd name="connsiteX6" fmla="*/ 5183 w 10000"/>
                  <a:gd name="connsiteY6" fmla="*/ 44 h 10000"/>
                  <a:gd name="connsiteX0" fmla="*/ 603 w 5420"/>
                  <a:gd name="connsiteY0" fmla="*/ 44 h 10000"/>
                  <a:gd name="connsiteX1" fmla="*/ 5420 w 5420"/>
                  <a:gd name="connsiteY1" fmla="*/ 0 h 10000"/>
                  <a:gd name="connsiteX2" fmla="*/ 4355 w 5420"/>
                  <a:gd name="connsiteY2" fmla="*/ 4956 h 10000"/>
                  <a:gd name="connsiteX3" fmla="*/ 5419 w 5420"/>
                  <a:gd name="connsiteY3" fmla="*/ 10000 h 10000"/>
                  <a:gd name="connsiteX4" fmla="*/ 603 w 5420"/>
                  <a:gd name="connsiteY4" fmla="*/ 9912 h 10000"/>
                  <a:gd name="connsiteX5" fmla="*/ 603 w 5420"/>
                  <a:gd name="connsiteY5" fmla="*/ 44 h 10000"/>
                  <a:gd name="connsiteX0" fmla="*/ 1112 w 9999"/>
                  <a:gd name="connsiteY0" fmla="*/ 9912 h 11176"/>
                  <a:gd name="connsiteX1" fmla="*/ 1112 w 9999"/>
                  <a:gd name="connsiteY1" fmla="*/ 44 h 11176"/>
                  <a:gd name="connsiteX2" fmla="*/ 9999 w 9999"/>
                  <a:gd name="connsiteY2" fmla="*/ 0 h 11176"/>
                  <a:gd name="connsiteX3" fmla="*/ 8034 w 9999"/>
                  <a:gd name="connsiteY3" fmla="*/ 4956 h 11176"/>
                  <a:gd name="connsiteX4" fmla="*/ 9997 w 9999"/>
                  <a:gd name="connsiteY4" fmla="*/ 10000 h 11176"/>
                  <a:gd name="connsiteX5" fmla="*/ 2783 w 9999"/>
                  <a:gd name="connsiteY5" fmla="*/ 11176 h 11176"/>
                  <a:gd name="connsiteX0" fmla="*/ 1112 w 10000"/>
                  <a:gd name="connsiteY0" fmla="*/ 8869 h 8948"/>
                  <a:gd name="connsiteX1" fmla="*/ 1112 w 10000"/>
                  <a:gd name="connsiteY1" fmla="*/ 39 h 8948"/>
                  <a:gd name="connsiteX2" fmla="*/ 10000 w 10000"/>
                  <a:gd name="connsiteY2" fmla="*/ 0 h 8948"/>
                  <a:gd name="connsiteX3" fmla="*/ 8035 w 10000"/>
                  <a:gd name="connsiteY3" fmla="*/ 4435 h 8948"/>
                  <a:gd name="connsiteX4" fmla="*/ 9998 w 10000"/>
                  <a:gd name="connsiteY4" fmla="*/ 8948 h 8948"/>
                  <a:gd name="connsiteX0" fmla="*/ 0 w 8888"/>
                  <a:gd name="connsiteY0" fmla="*/ 44 h 10000"/>
                  <a:gd name="connsiteX1" fmla="*/ 8888 w 8888"/>
                  <a:gd name="connsiteY1" fmla="*/ 0 h 10000"/>
                  <a:gd name="connsiteX2" fmla="*/ 6923 w 8888"/>
                  <a:gd name="connsiteY2" fmla="*/ 4956 h 10000"/>
                  <a:gd name="connsiteX3" fmla="*/ 8886 w 8888"/>
                  <a:gd name="connsiteY3" fmla="*/ 10000 h 10000"/>
                  <a:gd name="connsiteX0" fmla="*/ 2211 w 2211"/>
                  <a:gd name="connsiteY0" fmla="*/ 0 h 10000"/>
                  <a:gd name="connsiteX1" fmla="*/ 0 w 2211"/>
                  <a:gd name="connsiteY1" fmla="*/ 4956 h 10000"/>
                  <a:gd name="connsiteX2" fmla="*/ 2209 w 2211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1" h="10000">
                    <a:moveTo>
                      <a:pt x="2211" y="0"/>
                    </a:moveTo>
                    <a:cubicBezTo>
                      <a:pt x="739" y="0"/>
                      <a:pt x="0" y="3289"/>
                      <a:pt x="0" y="4956"/>
                    </a:cubicBezTo>
                    <a:cubicBezTo>
                      <a:pt x="0" y="6622"/>
                      <a:pt x="737" y="10000"/>
                      <a:pt x="2209" y="100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2" name="Pravokutnik 51"/>
          <p:cNvSpPr/>
          <p:nvPr/>
        </p:nvSpPr>
        <p:spPr>
          <a:xfrm>
            <a:off x="1238322" y="3030355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hr-HR" dirty="0"/>
          </a:p>
        </p:txBody>
      </p:sp>
      <p:grpSp>
        <p:nvGrpSpPr>
          <p:cNvPr id="46" name="Group 69"/>
          <p:cNvGrpSpPr/>
          <p:nvPr/>
        </p:nvGrpSpPr>
        <p:grpSpPr>
          <a:xfrm>
            <a:off x="1874525" y="4254756"/>
            <a:ext cx="1566675" cy="741118"/>
            <a:chOff x="4042896" y="1715660"/>
            <a:chExt cx="1566675" cy="741118"/>
          </a:xfrm>
        </p:grpSpPr>
        <p:cxnSp>
          <p:nvCxnSpPr>
            <p:cNvPr id="47" name="Straight Connector 27"/>
            <p:cNvCxnSpPr/>
            <p:nvPr/>
          </p:nvCxnSpPr>
          <p:spPr>
            <a:xfrm flipV="1">
              <a:off x="4042896" y="2266407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8"/>
            <p:cNvCxnSpPr/>
            <p:nvPr/>
          </p:nvCxnSpPr>
          <p:spPr>
            <a:xfrm flipV="1">
              <a:off x="4042896" y="1903059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9"/>
            <p:cNvCxnSpPr/>
            <p:nvPr/>
          </p:nvCxnSpPr>
          <p:spPr>
            <a:xfrm flipV="1">
              <a:off x="5346318" y="2086964"/>
              <a:ext cx="26325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Delay 68"/>
            <p:cNvSpPr/>
            <p:nvPr/>
          </p:nvSpPr>
          <p:spPr>
            <a:xfrm>
              <a:off x="4451796" y="1715660"/>
              <a:ext cx="882699" cy="741118"/>
            </a:xfrm>
            <a:prstGeom prst="flowChartDelay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8" name="Ravni poveznik 57"/>
          <p:cNvCxnSpPr/>
          <p:nvPr/>
        </p:nvCxnSpPr>
        <p:spPr>
          <a:xfrm flipV="1">
            <a:off x="3378157" y="4625315"/>
            <a:ext cx="533419" cy="3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Ravni poveznik 58"/>
          <p:cNvCxnSpPr/>
          <p:nvPr/>
        </p:nvCxnSpPr>
        <p:spPr>
          <a:xfrm>
            <a:off x="3278670" y="4251784"/>
            <a:ext cx="366196" cy="2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Ravni poveznik 59"/>
          <p:cNvCxnSpPr/>
          <p:nvPr/>
        </p:nvCxnSpPr>
        <p:spPr>
          <a:xfrm flipV="1">
            <a:off x="5203801" y="3653354"/>
            <a:ext cx="0" cy="788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Ravni poveznik 60"/>
          <p:cNvCxnSpPr/>
          <p:nvPr/>
        </p:nvCxnSpPr>
        <p:spPr>
          <a:xfrm>
            <a:off x="5183286" y="4442155"/>
            <a:ext cx="1321257" cy="79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Ravni poveznik 63"/>
          <p:cNvCxnSpPr/>
          <p:nvPr/>
        </p:nvCxnSpPr>
        <p:spPr>
          <a:xfrm flipV="1">
            <a:off x="3198712" y="3283066"/>
            <a:ext cx="2216231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Ravni poveznik 50"/>
          <p:cNvCxnSpPr/>
          <p:nvPr/>
        </p:nvCxnSpPr>
        <p:spPr>
          <a:xfrm flipV="1">
            <a:off x="5203801" y="3654917"/>
            <a:ext cx="526353" cy="12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8" name="Group 96"/>
          <p:cNvGrpSpPr/>
          <p:nvPr/>
        </p:nvGrpSpPr>
        <p:grpSpPr>
          <a:xfrm>
            <a:off x="1841193" y="2897946"/>
            <a:ext cx="1448058" cy="752875"/>
            <a:chOff x="379248" y="5807937"/>
            <a:chExt cx="1448058" cy="752875"/>
          </a:xfrm>
        </p:grpSpPr>
        <p:cxnSp>
          <p:nvCxnSpPr>
            <p:cNvPr id="53" name="Straight Connector 97"/>
            <p:cNvCxnSpPr/>
            <p:nvPr/>
          </p:nvCxnSpPr>
          <p:spPr>
            <a:xfrm flipV="1">
              <a:off x="379248" y="6187166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98"/>
            <p:cNvCxnSpPr/>
            <p:nvPr/>
          </p:nvCxnSpPr>
          <p:spPr>
            <a:xfrm flipV="1">
              <a:off x="1563383" y="6183730"/>
              <a:ext cx="263923" cy="9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99"/>
            <p:cNvSpPr/>
            <p:nvPr/>
          </p:nvSpPr>
          <p:spPr>
            <a:xfrm>
              <a:off x="1446530" y="6125012"/>
              <a:ext cx="120028" cy="1174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riangle 100"/>
            <p:cNvSpPr/>
            <p:nvPr/>
          </p:nvSpPr>
          <p:spPr>
            <a:xfrm rot="5400000">
              <a:off x="733521" y="5859860"/>
              <a:ext cx="752875" cy="649030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96"/>
          <p:cNvGrpSpPr/>
          <p:nvPr/>
        </p:nvGrpSpPr>
        <p:grpSpPr>
          <a:xfrm>
            <a:off x="6365157" y="4058506"/>
            <a:ext cx="1448058" cy="752875"/>
            <a:chOff x="379248" y="5807937"/>
            <a:chExt cx="1448058" cy="752875"/>
          </a:xfrm>
        </p:grpSpPr>
        <p:cxnSp>
          <p:nvCxnSpPr>
            <p:cNvPr id="62" name="Straight Connector 97"/>
            <p:cNvCxnSpPr/>
            <p:nvPr/>
          </p:nvCxnSpPr>
          <p:spPr>
            <a:xfrm flipV="1">
              <a:off x="379248" y="6187166"/>
              <a:ext cx="41510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98"/>
            <p:cNvCxnSpPr/>
            <p:nvPr/>
          </p:nvCxnSpPr>
          <p:spPr>
            <a:xfrm flipV="1">
              <a:off x="1563383" y="6183730"/>
              <a:ext cx="263923" cy="9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99"/>
            <p:cNvSpPr/>
            <p:nvPr/>
          </p:nvSpPr>
          <p:spPr>
            <a:xfrm>
              <a:off x="1446530" y="6125012"/>
              <a:ext cx="120028" cy="1174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Triangle 100"/>
            <p:cNvSpPr/>
            <p:nvPr/>
          </p:nvSpPr>
          <p:spPr>
            <a:xfrm rot="5400000">
              <a:off x="733521" y="5859860"/>
              <a:ext cx="752875" cy="649030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7" name="Ravni poveznik 66"/>
          <p:cNvCxnSpPr/>
          <p:nvPr/>
        </p:nvCxnSpPr>
        <p:spPr>
          <a:xfrm flipH="1">
            <a:off x="7618462" y="4431110"/>
            <a:ext cx="6581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Ravni poveznik 67"/>
          <p:cNvCxnSpPr/>
          <p:nvPr/>
        </p:nvCxnSpPr>
        <p:spPr>
          <a:xfrm flipH="1">
            <a:off x="6896737" y="3469092"/>
            <a:ext cx="144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Pravokutnik 68"/>
          <p:cNvSpPr/>
          <p:nvPr/>
        </p:nvSpPr>
        <p:spPr>
          <a:xfrm>
            <a:off x="3054348" y="2825466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hr-HR" dirty="0"/>
          </a:p>
        </p:txBody>
      </p:sp>
      <p:sp>
        <p:nvSpPr>
          <p:cNvPr id="70" name="Pravokutnik 69"/>
          <p:cNvSpPr/>
          <p:nvPr/>
        </p:nvSpPr>
        <p:spPr>
          <a:xfrm>
            <a:off x="3195387" y="4249633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hr-HR" dirty="0"/>
          </a:p>
        </p:txBody>
      </p:sp>
      <p:sp>
        <p:nvSpPr>
          <p:cNvPr id="71" name="Pravokutnik 70"/>
          <p:cNvSpPr/>
          <p:nvPr/>
        </p:nvSpPr>
        <p:spPr>
          <a:xfrm>
            <a:off x="4957988" y="4595788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hr-HR" dirty="0"/>
          </a:p>
        </p:txBody>
      </p:sp>
      <p:sp>
        <p:nvSpPr>
          <p:cNvPr id="72" name="Pravokutnik 71"/>
          <p:cNvSpPr/>
          <p:nvPr/>
        </p:nvSpPr>
        <p:spPr>
          <a:xfrm>
            <a:off x="6785829" y="3039390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hr-HR" dirty="0"/>
          </a:p>
        </p:txBody>
      </p:sp>
      <p:sp>
        <p:nvSpPr>
          <p:cNvPr id="73" name="Pravokutnik 72"/>
          <p:cNvSpPr/>
          <p:nvPr/>
        </p:nvSpPr>
        <p:spPr>
          <a:xfrm>
            <a:off x="7618462" y="4595788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hr-HR" dirty="0"/>
          </a:p>
        </p:txBody>
      </p:sp>
      <p:sp>
        <p:nvSpPr>
          <p:cNvPr id="74" name="Pravokutnik 73"/>
          <p:cNvSpPr/>
          <p:nvPr/>
        </p:nvSpPr>
        <p:spPr>
          <a:xfrm>
            <a:off x="9743894" y="3120670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06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Kako se zove prvo </a:t>
            </a:r>
            <a:r>
              <a:rPr lang="hr-HR" dirty="0"/>
              <a:t>p</a:t>
            </a:r>
            <a:r>
              <a:rPr lang="hr-HR" dirty="0" smtClean="0"/>
              <a:t>omagalo za računanje koje je staro 5000 g. ?</a:t>
            </a:r>
          </a:p>
          <a:p>
            <a:r>
              <a:rPr lang="hr-HR" dirty="0" smtClean="0"/>
              <a:t>Kako se zove prvo elektroničko računalo ?</a:t>
            </a:r>
          </a:p>
          <a:p>
            <a:r>
              <a:rPr lang="hr-HR" dirty="0" smtClean="0"/>
              <a:t>Koje je godine dovršen ?</a:t>
            </a:r>
          </a:p>
          <a:p>
            <a:r>
              <a:rPr lang="hr-HR" dirty="0" smtClean="0"/>
              <a:t>Što je zamijenilo elektronske cijevi ?</a:t>
            </a:r>
          </a:p>
          <a:p>
            <a:r>
              <a:rPr lang="hr-HR" dirty="0" smtClean="0"/>
              <a:t>Koliko računalnih generacija imamo ?</a:t>
            </a:r>
          </a:p>
          <a:p>
            <a:r>
              <a:rPr lang="hr-HR" dirty="0" smtClean="0"/>
              <a:t>Koje su karakteristike prve računalne generacije ?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05190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Koji se element koristi za izradu računala u drugoj generaciji ?</a:t>
            </a:r>
          </a:p>
          <a:p>
            <a:r>
              <a:rPr lang="hr-HR" dirty="0" smtClean="0"/>
              <a:t>Izraz osobno računalo se pojavljuje u kojoj generaciji ?</a:t>
            </a:r>
          </a:p>
          <a:p>
            <a:r>
              <a:rPr lang="hr-HR" dirty="0" smtClean="0"/>
              <a:t>Koje godine je proizveden prvi mikroprocesor ?</a:t>
            </a:r>
          </a:p>
          <a:p>
            <a:r>
              <a:rPr lang="hr-HR" dirty="0" smtClean="0"/>
              <a:t>Tko je napravio prvi mikroprocesor ?</a:t>
            </a:r>
          </a:p>
          <a:p>
            <a:r>
              <a:rPr lang="hr-HR" dirty="0" smtClean="0"/>
              <a:t>Koje su osnovne jedinice od kojih su građena računala ?</a:t>
            </a:r>
          </a:p>
          <a:p>
            <a:r>
              <a:rPr lang="hr-HR" dirty="0" smtClean="0"/>
              <a:t>Koji su osnovni logički sklopovi ?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1578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Logički sklop NE obavlja koju operaciju ?</a:t>
            </a:r>
            <a:endParaRPr lang="hr-HR" dirty="0"/>
          </a:p>
          <a:p>
            <a:r>
              <a:rPr lang="hr-HR" dirty="0" smtClean="0"/>
              <a:t>Nacrtaj logički sklop NE i napiši Tablicu stanja za logički sklop NE ?</a:t>
            </a:r>
          </a:p>
          <a:p>
            <a:r>
              <a:rPr lang="hr-HR" dirty="0" smtClean="0"/>
              <a:t>Koju matematičku operaciju obavlja logički sklop I ?</a:t>
            </a:r>
          </a:p>
          <a:p>
            <a:r>
              <a:rPr lang="hr-HR" dirty="0" smtClean="0"/>
              <a:t>Nacrtaj logički sklop I, i napiši tablicu stanja za logički sklop I ?</a:t>
            </a:r>
          </a:p>
          <a:p>
            <a:r>
              <a:rPr lang="hr-HR" dirty="0" smtClean="0"/>
              <a:t>Koju matematičku operaciju obavlja logički sklop ILI ?</a:t>
            </a:r>
          </a:p>
          <a:p>
            <a:r>
              <a:rPr lang="hr-HR" dirty="0"/>
              <a:t>Nacrtaj logički sklop </a:t>
            </a:r>
            <a:r>
              <a:rPr lang="hr-HR" dirty="0" smtClean="0"/>
              <a:t>ILI, </a:t>
            </a:r>
            <a:r>
              <a:rPr lang="hr-HR" dirty="0"/>
              <a:t>i napiši tablicu stanja za logički sklop </a:t>
            </a:r>
            <a:r>
              <a:rPr lang="hr-HR" dirty="0" smtClean="0"/>
              <a:t>ILI </a:t>
            </a:r>
            <a:r>
              <a:rPr lang="hr-HR" dirty="0"/>
              <a:t>?</a:t>
            </a:r>
          </a:p>
          <a:p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41867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Koji je naziv za sve vidljive dijelove računala ?</a:t>
            </a:r>
          </a:p>
          <a:p>
            <a:r>
              <a:rPr lang="hr-HR" dirty="0" smtClean="0"/>
              <a:t>Procesor nazivamo još i ________ računala ?</a:t>
            </a:r>
          </a:p>
          <a:p>
            <a:r>
              <a:rPr lang="hr-HR" dirty="0" smtClean="0"/>
              <a:t>Od kojih se jedinica sastoji procesor ?</a:t>
            </a:r>
          </a:p>
          <a:p>
            <a:r>
              <a:rPr lang="hr-HR" dirty="0" smtClean="0"/>
              <a:t>Što su registri *?</a:t>
            </a:r>
          </a:p>
          <a:p>
            <a:r>
              <a:rPr lang="hr-HR" dirty="0" smtClean="0"/>
              <a:t>Kako se nazivaju vodiči koji povezuju međusobno uređaje unutar računala ?</a:t>
            </a:r>
          </a:p>
          <a:p>
            <a:r>
              <a:rPr lang="hr-HR" dirty="0" smtClean="0"/>
              <a:t>Koja je razlika između RAM i ROM memorije ?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8803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1 GB ima koliko MG ?</a:t>
            </a:r>
          </a:p>
          <a:p>
            <a:r>
              <a:rPr lang="hr-HR" dirty="0" smtClean="0"/>
              <a:t>Nabroji barem 3 ulazna i barem 3 izlazna uređaja ?</a:t>
            </a:r>
          </a:p>
          <a:p>
            <a:r>
              <a:rPr lang="hr-HR" dirty="0" smtClean="0"/>
              <a:t>Navedi jedan primjer ulazno izlaznog uređaja ?</a:t>
            </a:r>
          </a:p>
          <a:p>
            <a:r>
              <a:rPr lang="hr-HR" dirty="0" smtClean="0"/>
              <a:t>Koja dva prijenosa podataka imamo ?</a:t>
            </a:r>
          </a:p>
          <a:p>
            <a:r>
              <a:rPr lang="hr-HR" dirty="0" smtClean="0"/>
              <a:t>Navedi prednosti i nedostatke jednog i drugog prijenosa ?</a:t>
            </a:r>
          </a:p>
          <a:p>
            <a:r>
              <a:rPr lang="hr-HR" dirty="0" smtClean="0"/>
              <a:t>Koliko USB kategorija imamo ?</a:t>
            </a:r>
          </a:p>
        </p:txBody>
      </p:sp>
    </p:spTree>
    <p:extLst>
      <p:ext uri="{BB962C8B-B14F-4D97-AF65-F5344CB8AC3E}">
        <p14:creationId xmlns:p14="http://schemas.microsoft.com/office/powerpoint/2010/main" val="9303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387</TotalTime>
  <Words>389</Words>
  <Application>Microsoft Office PowerPoint</Application>
  <PresentationFormat>Prilagođeno</PresentationFormat>
  <Paragraphs>71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Organski</vt:lpstr>
      <vt:lpstr>Logički sklopovi</vt:lpstr>
      <vt:lpstr>Zadatak.</vt:lpstr>
      <vt:lpstr>Zadatak.</vt:lpstr>
      <vt:lpstr>Zadatak.</vt:lpstr>
      <vt:lpstr>Pitanja.</vt:lpstr>
      <vt:lpstr>Pitanja.</vt:lpstr>
      <vt:lpstr>Pitanja.</vt:lpstr>
      <vt:lpstr>Pitanja.</vt:lpstr>
      <vt:lpstr>Pitanja.</vt:lpstr>
      <vt:lpstr>Pitanja.</vt:lpstr>
      <vt:lpstr>Pitanja.</vt:lpstr>
      <vt:lpstr>Pitanja.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Logički sklopovi</dc:title>
  <dc:creator>Luka Roguljic</dc:creator>
  <cp:lastModifiedBy>OS-Trilj7</cp:lastModifiedBy>
  <cp:revision>16</cp:revision>
  <dcterms:created xsi:type="dcterms:W3CDTF">2017-09-24T20:30:11Z</dcterms:created>
  <dcterms:modified xsi:type="dcterms:W3CDTF">2017-10-09T11:08:03Z</dcterms:modified>
</cp:coreProperties>
</file>