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9" r:id="rId3"/>
    <p:sldId id="260" r:id="rId4"/>
    <p:sldId id="261" r:id="rId5"/>
    <p:sldId id="262" r:id="rId6"/>
    <p:sldId id="266" r:id="rId7"/>
    <p:sldId id="267" r:id="rId8"/>
    <p:sldId id="263" r:id="rId9"/>
    <p:sldId id="264" r:id="rId10"/>
    <p:sldId id="265" r:id="rId11"/>
    <p:sldId id="268" r:id="rId12"/>
    <p:sldId id="269" r:id="rId13"/>
    <p:sldId id="270" r:id="rId14"/>
    <p:sldId id="29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  <p:sldId id="289" r:id="rId33"/>
    <p:sldId id="291" r:id="rId34"/>
    <p:sldId id="292" r:id="rId35"/>
    <p:sldId id="294" r:id="rId36"/>
    <p:sldId id="295" r:id="rId37"/>
    <p:sldId id="290" r:id="rId38"/>
    <p:sldId id="297" r:id="rId39"/>
    <p:sldId id="298" r:id="rId40"/>
    <p:sldId id="300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7572BEA-D15B-4F95-9CDE-09599522E4F0}" type="datetimeFigureOut">
              <a:rPr lang="hr-HR" smtClean="0"/>
              <a:t>24.8.2022.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11099F8-5705-4FC3-8755-2531B210B37E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9056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2BEA-D15B-4F95-9CDE-09599522E4F0}" type="datetimeFigureOut">
              <a:rPr lang="hr-HR" smtClean="0"/>
              <a:t>24.8.2022.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9F8-5705-4FC3-8755-2531B210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946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2BEA-D15B-4F95-9CDE-09599522E4F0}" type="datetimeFigureOut">
              <a:rPr lang="hr-HR" smtClean="0"/>
              <a:t>24.8.2022.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9F8-5705-4FC3-8755-2531B210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419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2BEA-D15B-4F95-9CDE-09599522E4F0}" type="datetimeFigureOut">
              <a:rPr lang="hr-HR" smtClean="0"/>
              <a:t>24.8.2022.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9F8-5705-4FC3-8755-2531B210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904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572BEA-D15B-4F95-9CDE-09599522E4F0}" type="datetimeFigureOut">
              <a:rPr lang="hr-HR" smtClean="0"/>
              <a:t>24.8.2022.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1099F8-5705-4FC3-8755-2531B210B37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001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2BEA-D15B-4F95-9CDE-09599522E4F0}" type="datetimeFigureOut">
              <a:rPr lang="hr-HR" smtClean="0"/>
              <a:t>24.8.2022.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9F8-5705-4FC3-8755-2531B210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941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2BEA-D15B-4F95-9CDE-09599522E4F0}" type="datetimeFigureOut">
              <a:rPr lang="hr-HR" smtClean="0"/>
              <a:t>24.8.2022.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9F8-5705-4FC3-8755-2531B210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38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2BEA-D15B-4F95-9CDE-09599522E4F0}" type="datetimeFigureOut">
              <a:rPr lang="hr-HR" smtClean="0"/>
              <a:t>24.8.2022.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9F8-5705-4FC3-8755-2531B210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974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2BEA-D15B-4F95-9CDE-09599522E4F0}" type="datetimeFigureOut">
              <a:rPr lang="hr-HR" smtClean="0"/>
              <a:t>24.8.2022.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9F8-5705-4FC3-8755-2531B210B3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00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572BEA-D15B-4F95-9CDE-09599522E4F0}" type="datetimeFigureOut">
              <a:rPr lang="hr-HR" smtClean="0"/>
              <a:t>24.8.2022.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1099F8-5705-4FC3-8755-2531B210B37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535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572BEA-D15B-4F95-9CDE-09599522E4F0}" type="datetimeFigureOut">
              <a:rPr lang="hr-HR" smtClean="0"/>
              <a:t>24.8.2022.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1099F8-5705-4FC3-8755-2531B210B37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844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7572BEA-D15B-4F95-9CDE-09599522E4F0}" type="datetimeFigureOut">
              <a:rPr lang="hr-HR" smtClean="0"/>
              <a:t>24.8.2022.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11099F8-5705-4FC3-8755-2531B210B37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196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E6D024-050C-7FA2-1A9A-2CA431DA8D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/>
              <a:t>e-Dnevnik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F7C9638-D454-B327-9101-4FA41F7E1D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Upute</a:t>
            </a:r>
          </a:p>
        </p:txBody>
      </p:sp>
    </p:spTree>
    <p:extLst>
      <p:ext uri="{BB962C8B-B14F-4D97-AF65-F5344CB8AC3E}">
        <p14:creationId xmlns:p14="http://schemas.microsoft.com/office/powerpoint/2010/main" val="745919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025CB8-3943-9352-7A9C-243203D9C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Dnevnik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76B9051-8C28-BA67-4952-8A708DFDB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1344" y="3880076"/>
            <a:ext cx="4128930" cy="23877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popunjava </a:t>
            </a:r>
            <a:r>
              <a:rPr lang="hr-HR" b="1" dirty="0">
                <a:solidFill>
                  <a:srgbClr val="00B0F0"/>
                </a:solidFill>
              </a:rPr>
              <a:t>tip</a:t>
            </a:r>
            <a:r>
              <a:rPr lang="hr-HR" b="1" dirty="0"/>
              <a:t> </a:t>
            </a:r>
            <a:r>
              <a:rPr lang="hr-HR" b="1" dirty="0">
                <a:solidFill>
                  <a:srgbClr val="00B0F0"/>
                </a:solidFill>
              </a:rPr>
              <a:t>i</a:t>
            </a:r>
            <a:r>
              <a:rPr lang="hr-HR" b="1" dirty="0"/>
              <a:t> </a:t>
            </a:r>
            <a:r>
              <a:rPr lang="hr-HR" b="1" dirty="0">
                <a:solidFill>
                  <a:srgbClr val="00B0F0"/>
                </a:solidFill>
              </a:rPr>
              <a:t>mjesto</a:t>
            </a:r>
            <a:r>
              <a:rPr lang="hr-HR" b="1" dirty="0"/>
              <a:t> </a:t>
            </a:r>
            <a:r>
              <a:rPr lang="hr-HR" dirty="0"/>
              <a:t>planiranih izleta i ekskurzija </a:t>
            </a:r>
            <a:r>
              <a:rPr lang="hr-HR" b="1" dirty="0">
                <a:solidFill>
                  <a:srgbClr val="00B0F0"/>
                </a:solidFill>
              </a:rPr>
              <a:t>odmah</a:t>
            </a:r>
            <a:r>
              <a:rPr lang="hr-HR" dirty="0"/>
              <a:t> nakon donošenja Godišnjeg plana i programa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sve ostale podatke popunjava </a:t>
            </a:r>
            <a:r>
              <a:rPr lang="hr-HR" b="1" dirty="0">
                <a:solidFill>
                  <a:srgbClr val="00B0F0"/>
                </a:solidFill>
              </a:rPr>
              <a:t>nakon</a:t>
            </a:r>
            <a:r>
              <a:rPr lang="hr-HR" b="1" dirty="0"/>
              <a:t> </a:t>
            </a:r>
            <a:r>
              <a:rPr lang="hr-HR" b="1" dirty="0">
                <a:solidFill>
                  <a:srgbClr val="00B0F0"/>
                </a:solidFill>
              </a:rPr>
              <a:t>realizacije</a:t>
            </a:r>
            <a:r>
              <a:rPr lang="hr-HR" b="1" dirty="0"/>
              <a:t> </a:t>
            </a:r>
            <a:r>
              <a:rPr lang="hr-HR" dirty="0"/>
              <a:t>svakog pojedinog izleta ili ekskurzije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759417" y="1492023"/>
            <a:ext cx="11428724" cy="1731624"/>
            <a:chOff x="759417" y="1492023"/>
            <a:chExt cx="11428724" cy="1731624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D5200F62-13C8-AA62-A1F2-2B0E5A670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9417" y="1492023"/>
              <a:ext cx="11428724" cy="1731624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38AED6E3-7BBB-082C-777C-3669C3B9F41D}"/>
                </a:ext>
              </a:extLst>
            </p:cNvPr>
            <p:cNvSpPr/>
            <p:nvPr/>
          </p:nvSpPr>
          <p:spPr>
            <a:xfrm>
              <a:off x="3657599" y="2340244"/>
              <a:ext cx="1487837" cy="35742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7" name="Slika 6">
            <a:extLst>
              <a:ext uri="{FF2B5EF4-FFF2-40B4-BE49-F238E27FC236}">
                <a16:creationId xmlns:a16="http://schemas.microsoft.com/office/drawing/2014/main" id="{5C2A604D-9F16-9B85-5880-7FD4783B9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3779" y="3338259"/>
            <a:ext cx="5344271" cy="348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43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88967E-0E76-0F52-7864-35494A575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Dnevnik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7A4AF3-4C1B-5CA0-7D4F-76E6B0319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429000"/>
            <a:ext cx="9601200" cy="243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dodaje </a:t>
            </a:r>
            <a:r>
              <a:rPr lang="hr-HR" b="1" dirty="0">
                <a:solidFill>
                  <a:srgbClr val="00B0F0"/>
                </a:solidFill>
              </a:rPr>
              <a:t>sve izvannastavne aktivnosti </a:t>
            </a:r>
            <a:r>
              <a:rPr lang="hr-HR" dirty="0"/>
              <a:t>koje se provode u razrednom odjelu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759417" y="1492023"/>
            <a:ext cx="11428724" cy="1731624"/>
            <a:chOff x="759417" y="1492023"/>
            <a:chExt cx="11428724" cy="1731624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C9920DC7-A18B-2CEE-6D1B-D6558A3EAA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9417" y="1492023"/>
              <a:ext cx="11428724" cy="1731624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5D1F4EFF-942C-54B3-0FA7-6E82EBAC9C0D}"/>
                </a:ext>
              </a:extLst>
            </p:cNvPr>
            <p:cNvSpPr/>
            <p:nvPr/>
          </p:nvSpPr>
          <p:spPr>
            <a:xfrm>
              <a:off x="3688595" y="2589497"/>
              <a:ext cx="2407405" cy="38842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7" name="Slika 6">
            <a:extLst>
              <a:ext uri="{FF2B5EF4-FFF2-40B4-BE49-F238E27FC236}">
                <a16:creationId xmlns:a16="http://schemas.microsoft.com/office/drawing/2014/main" id="{93C47723-DAFF-9EBC-1113-698DE0C847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6214" y="4284791"/>
            <a:ext cx="9635129" cy="183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13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A22E8B-7215-F849-41C5-70DE2BA35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Zapisnici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6BDACAC-576C-2326-29E6-39AE02016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4762499"/>
            <a:ext cx="9601200" cy="11810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unosi zapisnik </a:t>
            </a:r>
            <a:r>
              <a:rPr lang="hr-HR" b="1" dirty="0">
                <a:solidFill>
                  <a:srgbClr val="00B0F0"/>
                </a:solidFill>
              </a:rPr>
              <a:t>nakon svakog održanog</a:t>
            </a:r>
            <a:r>
              <a:rPr lang="hr-HR" b="1" dirty="0"/>
              <a:t> </a:t>
            </a:r>
            <a:r>
              <a:rPr lang="hr-HR" dirty="0"/>
              <a:t>roditeljskog sastanka i razrednog vijeća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709053" y="1300687"/>
            <a:ext cx="10926293" cy="3385612"/>
            <a:chOff x="709053" y="1300687"/>
            <a:chExt cx="10926293" cy="3385612"/>
          </a:xfrm>
        </p:grpSpPr>
        <p:pic>
          <p:nvPicPr>
            <p:cNvPr id="7" name="Slika 6">
              <a:extLst>
                <a:ext uri="{FF2B5EF4-FFF2-40B4-BE49-F238E27FC236}">
                  <a16:creationId xmlns:a16="http://schemas.microsoft.com/office/drawing/2014/main" id="{6107C1CF-59AA-1BFA-4261-D6216A4716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53" y="1300687"/>
              <a:ext cx="10926293" cy="3385612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AC5F3795-C824-3FD1-7867-BB419ECD7124}"/>
                </a:ext>
              </a:extLst>
            </p:cNvPr>
            <p:cNvSpPr/>
            <p:nvPr/>
          </p:nvSpPr>
          <p:spPr>
            <a:xfrm>
              <a:off x="4990454" y="1844298"/>
              <a:ext cx="976394" cy="32740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171010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06A459-1E92-1952-3007-24D23D38D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Zapisnici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4FE5FC-3C89-250C-7593-50CDBBBA4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49831"/>
            <a:ext cx="4145797" cy="44635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odabire se vrsta zapisnika, naslov koji treba sadržavati </a:t>
            </a:r>
            <a:r>
              <a:rPr lang="hr-HR" b="1" dirty="0">
                <a:solidFill>
                  <a:srgbClr val="00B0F0"/>
                </a:solidFill>
              </a:rPr>
              <a:t>numeraciju</a:t>
            </a:r>
            <a:r>
              <a:rPr lang="hr-HR" dirty="0"/>
              <a:t> (npr. </a:t>
            </a:r>
            <a:r>
              <a:rPr lang="hr-HR" i="1" dirty="0"/>
              <a:t>Zapisnik s prvog roditeljskog sastanka</a:t>
            </a:r>
            <a:r>
              <a:rPr lang="hr-HR" dirty="0"/>
              <a:t>), </a:t>
            </a:r>
            <a:r>
              <a:rPr lang="hr-HR" b="1" dirty="0">
                <a:solidFill>
                  <a:srgbClr val="00B0F0"/>
                </a:solidFill>
              </a:rPr>
              <a:t>datum kada je sastanak/sjednica održan</a:t>
            </a:r>
            <a:r>
              <a:rPr lang="hr-HR" dirty="0"/>
              <a:t>, </a:t>
            </a:r>
            <a:r>
              <a:rPr lang="hr-HR" b="1" dirty="0">
                <a:solidFill>
                  <a:srgbClr val="00B0F0"/>
                </a:solidFill>
              </a:rPr>
              <a:t>broj prisutnih sudionika </a:t>
            </a:r>
            <a:r>
              <a:rPr lang="hr-HR" dirty="0"/>
              <a:t>i </a:t>
            </a:r>
            <a:r>
              <a:rPr lang="hr-HR" b="1" dirty="0">
                <a:solidFill>
                  <a:srgbClr val="00B0F0"/>
                </a:solidFill>
              </a:rPr>
              <a:t>opis</a:t>
            </a:r>
          </a:p>
          <a:p>
            <a:pPr>
              <a:buFont typeface="Arial" panose="020B0604020202020204" pitchFamily="34" charset="0"/>
              <a:buChar char="•"/>
            </a:pPr>
            <a:endParaRPr lang="hr-HR" b="1" dirty="0">
              <a:solidFill>
                <a:srgbClr val="00B0F0"/>
              </a:solidFill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383B1DF9-6AE2-3585-0B92-4314144FC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4431" y="549787"/>
            <a:ext cx="5125165" cy="3591426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B4C407A8-41F9-D5F0-CB94-0127F3529E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1151" y="4141213"/>
            <a:ext cx="7102098" cy="247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150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06A459-1E92-1952-3007-24D23D38D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Zapisnici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4FE5FC-3C89-250C-7593-50CDBBBA4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49832"/>
            <a:ext cx="10086392" cy="49722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b="1" u="sng" dirty="0">
                <a:solidFill>
                  <a:srgbClr val="00B0F0"/>
                </a:solidFill>
              </a:rPr>
              <a:t>Opis svakog zapisnika treba sadržavati: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numerirani naziv sjednice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mjesto, datum i vrijeme početka održavanja sjednice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broj i imena prisutnih članova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popis odsutnih članova (ime i prezime i opravdano/neopravdano)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utvrđivanje kvoruma (potvrda da je na sjednici prisutan potreban broj članova za pravovaljano odlučivanje)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dnevni red sjednice</a:t>
            </a:r>
          </a:p>
          <a:p>
            <a:pPr marL="0" indent="0">
              <a:buNone/>
            </a:pPr>
            <a:r>
              <a:rPr lang="hr-HR" b="1" u="sng" dirty="0">
                <a:solidFill>
                  <a:srgbClr val="00B0F0"/>
                </a:solidFill>
              </a:rPr>
              <a:t>Zapis rada na sjednici (razrada dnevnog reda) sadrži: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tijek rada na sjednici i predmete o kojima se raspravljalo te imena osoba koje su sudjelovale u raspravi i sažet prikaz njihova izlaganja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rezultate glasovanja o pojedinim prijedlozima tj. točkama dnevnog reda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izdvojeno mišljenje svakog pojedinog člana ako on zatraži da se to unese u zapisnik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vrijeme zaključivanja ili prekida sjednice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potpis zapisničara (npr. Razrednik: Ivan Horvat)</a:t>
            </a:r>
          </a:p>
        </p:txBody>
      </p:sp>
    </p:spTree>
    <p:extLst>
      <p:ext uri="{BB962C8B-B14F-4D97-AF65-F5344CB8AC3E}">
        <p14:creationId xmlns:p14="http://schemas.microsoft.com/office/powerpoint/2010/main" val="157303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39271E-2D39-AE8F-C90E-8911ABE35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Zapisnici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2B0B9C6-C832-A9D2-570D-D8B1BC1F6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967" y="4929447"/>
            <a:ext cx="9883833" cy="93795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unosi datume održanih roditeljskih sastanaka i uz ime učenika stavlja + ako je barem jedan od roditelja/skrbnika prisustvovao roditeljskom sastanku, odnosno – ako nije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tijekom nastavne godine obavezno je održati </a:t>
            </a:r>
            <a:r>
              <a:rPr lang="hr-HR" b="1" dirty="0">
                <a:solidFill>
                  <a:srgbClr val="00B0F0"/>
                </a:solidFill>
              </a:rPr>
              <a:t>najmanje tri roditeljska sastanka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unosi datume pojedinačnih razgovora s roditeljima učenika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709053" y="1300687"/>
            <a:ext cx="10926293" cy="3385612"/>
            <a:chOff x="709053" y="1300687"/>
            <a:chExt cx="10926293" cy="3385612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995046D8-7319-258E-F6CD-34CBBD089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53" y="1300687"/>
              <a:ext cx="10926293" cy="3385612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1F37F82A-8801-5BC0-328F-503BFFF04E0C}"/>
                </a:ext>
              </a:extLst>
            </p:cNvPr>
            <p:cNvSpPr/>
            <p:nvPr/>
          </p:nvSpPr>
          <p:spPr>
            <a:xfrm>
              <a:off x="4974956" y="2081615"/>
              <a:ext cx="2247254" cy="3826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967" y="2786587"/>
            <a:ext cx="3515737" cy="120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264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Zapisnici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5070763"/>
            <a:ext cx="9601200" cy="1529541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evidentira sve odgojno-obrazovne aktivnosti (izložbe, projekti, edukacije…) u kojima su s učenicima i učiteljima </a:t>
            </a:r>
            <a:r>
              <a:rPr lang="hr-HR" b="1" dirty="0">
                <a:solidFill>
                  <a:srgbClr val="00B0F0"/>
                </a:solidFill>
              </a:rPr>
              <a:t>sudjelovali roditelji, rodbina, javne osobe i drugi</a:t>
            </a:r>
            <a:r>
              <a:rPr lang="hr-HR" b="1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evidentira </a:t>
            </a:r>
            <a:r>
              <a:rPr lang="hr-HR" b="1" dirty="0">
                <a:solidFill>
                  <a:srgbClr val="00B0F0"/>
                </a:solidFill>
              </a:rPr>
              <a:t>svako odlaženje učenika pedagogu i/ili ravnatelju </a:t>
            </a:r>
            <a:r>
              <a:rPr lang="hr-HR" dirty="0"/>
              <a:t>zbog nedoličnog ponašanja na razgovor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evidentira </a:t>
            </a:r>
            <a:r>
              <a:rPr lang="hr-HR" b="1" dirty="0">
                <a:solidFill>
                  <a:srgbClr val="00B0F0"/>
                </a:solidFill>
              </a:rPr>
              <a:t>pozive</a:t>
            </a:r>
            <a:r>
              <a:rPr lang="hr-HR" dirty="0"/>
              <a:t> roditeljima ili grupi roditelja, razloge i eventualne zapisnike, jesu li se pozvani odazvali ili nisu te kako je poziv upućen (telefonski, e-poštom, zemaljskom poštom…)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709053" y="1300687"/>
            <a:ext cx="10926293" cy="3385612"/>
            <a:chOff x="709053" y="1300687"/>
            <a:chExt cx="10926293" cy="3385612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995046D8-7319-258E-F6CD-34CBBD089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53" y="1300687"/>
              <a:ext cx="10926293" cy="3385612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1F37F82A-8801-5BC0-328F-503BFFF04E0C}"/>
                </a:ext>
              </a:extLst>
            </p:cNvPr>
            <p:cNvSpPr/>
            <p:nvPr/>
          </p:nvSpPr>
          <p:spPr>
            <a:xfrm>
              <a:off x="4974956" y="2364857"/>
              <a:ext cx="2247254" cy="3826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199967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Zapisnici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4686299"/>
            <a:ext cx="9601200" cy="11811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Primjer		 </a:t>
            </a:r>
            <a:r>
              <a:rPr lang="hr-HR" sz="2400" dirty="0"/>
              <a:t> 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1"/>
                </a:solidFill>
              </a:rPr>
              <a:t>	</a:t>
            </a:r>
            <a:r>
              <a:rPr lang="hr-HR" sz="1050" dirty="0">
                <a:solidFill>
                  <a:schemeClr val="tx1"/>
                </a:solidFill>
              </a:rPr>
              <a:t>(inicijali učenika)</a:t>
            </a:r>
            <a:r>
              <a:rPr lang="hr-HR" dirty="0"/>
              <a:t>		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111" y="5553670"/>
            <a:ext cx="7684176" cy="1071456"/>
          </a:xfrm>
          <a:prstGeom prst="rect">
            <a:avLst/>
          </a:prstGeom>
        </p:spPr>
      </p:pic>
      <p:grpSp>
        <p:nvGrpSpPr>
          <p:cNvPr id="8" name="Grupa 7"/>
          <p:cNvGrpSpPr/>
          <p:nvPr/>
        </p:nvGrpSpPr>
        <p:grpSpPr>
          <a:xfrm>
            <a:off x="709053" y="1300687"/>
            <a:ext cx="10926293" cy="3385612"/>
            <a:chOff x="709053" y="1300687"/>
            <a:chExt cx="10926293" cy="3385612"/>
          </a:xfrm>
        </p:grpSpPr>
        <p:pic>
          <p:nvPicPr>
            <p:cNvPr id="6" name="Slika 5">
              <a:extLst>
                <a:ext uri="{FF2B5EF4-FFF2-40B4-BE49-F238E27FC236}">
                  <a16:creationId xmlns:a16="http://schemas.microsoft.com/office/drawing/2014/main" id="{995046D8-7319-258E-F6CD-34CBBD089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9053" y="1300687"/>
              <a:ext cx="10926293" cy="3385612"/>
            </a:xfrm>
            <a:prstGeom prst="rect">
              <a:avLst/>
            </a:prstGeom>
          </p:spPr>
        </p:pic>
        <p:sp>
          <p:nvSpPr>
            <p:cNvPr id="7" name="Elipsa 6">
              <a:extLst>
                <a:ext uri="{FF2B5EF4-FFF2-40B4-BE49-F238E27FC236}">
                  <a16:creationId xmlns:a16="http://schemas.microsoft.com/office/drawing/2014/main" id="{1F37F82A-8801-5BC0-328F-503BFFF04E0C}"/>
                </a:ext>
              </a:extLst>
            </p:cNvPr>
            <p:cNvSpPr/>
            <p:nvPr/>
          </p:nvSpPr>
          <p:spPr>
            <a:xfrm>
              <a:off x="4974956" y="2364857"/>
              <a:ext cx="2247254" cy="3826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476332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Zapisnici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5054138"/>
            <a:ext cx="5220393" cy="148797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</a:t>
            </a:r>
            <a:r>
              <a:rPr lang="hr-HR" b="1" dirty="0">
                <a:solidFill>
                  <a:srgbClr val="00B0F0"/>
                </a:solidFill>
              </a:rPr>
              <a:t>samo evidentira </a:t>
            </a:r>
            <a:r>
              <a:rPr lang="hr-HR" dirty="0"/>
              <a:t>svaku sjednicu razrednog vijeća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Primjer ………………………………….................</a:t>
            </a:r>
            <a:r>
              <a:rPr lang="hr-HR" dirty="0">
                <a:sym typeface="Wingdings" panose="05000000000000000000" pitchFamily="2" charset="2"/>
              </a:rPr>
              <a:t>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709053" y="1300687"/>
            <a:ext cx="10926293" cy="3385612"/>
            <a:chOff x="709053" y="1300687"/>
            <a:chExt cx="10926293" cy="3385612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995046D8-7319-258E-F6CD-34CBBD089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53" y="1300687"/>
              <a:ext cx="10926293" cy="3385612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1F37F82A-8801-5BC0-328F-503BFFF04E0C}"/>
                </a:ext>
              </a:extLst>
            </p:cNvPr>
            <p:cNvSpPr/>
            <p:nvPr/>
          </p:nvSpPr>
          <p:spPr>
            <a:xfrm>
              <a:off x="4958330" y="2655803"/>
              <a:ext cx="2247254" cy="3826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2518" y="4800313"/>
            <a:ext cx="4582164" cy="20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863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Zapisnici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4971010"/>
            <a:ext cx="9601200" cy="89638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b="1" dirty="0"/>
              <a:t>Zdravstvena zaštita učenika </a:t>
            </a:r>
            <a:r>
              <a:rPr lang="hr-HR" dirty="0"/>
              <a:t>– zdravstveni pregledi učenika i predavanja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/>
              <a:t>Zdravstveni i ekološko odgoj </a:t>
            </a:r>
            <a:r>
              <a:rPr lang="hr-HR" dirty="0"/>
              <a:t>– projekt(i), akcije na razini škole ili razreda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/>
              <a:t>Izleti i ekskurzije </a:t>
            </a:r>
            <a:r>
              <a:rPr lang="hr-HR" dirty="0"/>
              <a:t>– sva polja se popunjavaju </a:t>
            </a:r>
            <a:r>
              <a:rPr lang="hr-HR" b="1" dirty="0">
                <a:solidFill>
                  <a:srgbClr val="00B0F0"/>
                </a:solidFill>
              </a:rPr>
              <a:t>nakon</a:t>
            </a:r>
            <a:r>
              <a:rPr lang="hr-HR" dirty="0"/>
              <a:t> realizacije pojedinog izleta ili ekskurzije ( </a:t>
            </a:r>
            <a:r>
              <a:rPr lang="hr-HR" b="1" dirty="0">
                <a:solidFill>
                  <a:srgbClr val="00B0F0"/>
                </a:solidFill>
              </a:rPr>
              <a:t>ne treba planirati jer se isto planira u Dnevnik rada</a:t>
            </a:r>
            <a:r>
              <a:rPr lang="hr-HR" dirty="0"/>
              <a:t>)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709053" y="1300687"/>
            <a:ext cx="10926293" cy="3385612"/>
            <a:chOff x="709053" y="1300687"/>
            <a:chExt cx="10926293" cy="3385612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995046D8-7319-258E-F6CD-34CBBD089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53" y="1300687"/>
              <a:ext cx="10926293" cy="3385612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1F37F82A-8801-5BC0-328F-503BFFF04E0C}"/>
                </a:ext>
              </a:extLst>
            </p:cNvPr>
            <p:cNvSpPr/>
            <p:nvPr/>
          </p:nvSpPr>
          <p:spPr>
            <a:xfrm>
              <a:off x="4958331" y="3237692"/>
              <a:ext cx="2247254" cy="3826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14999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E22DE6-8478-435B-24CC-23200BADD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Pregled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D1393D8-C438-765B-C06C-D69C366B8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021" y="2328691"/>
            <a:ext cx="4604194" cy="2410691"/>
          </a:xfrm>
        </p:spPr>
        <p:txBody>
          <a:bodyPr>
            <a:no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unosi razrednik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odabire se jutarnja ili popodnevna smjena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klikom na </a:t>
            </a:r>
            <a:r>
              <a:rPr lang="hr-HR" i="1" dirty="0"/>
              <a:t>Uredi</a:t>
            </a:r>
            <a:r>
              <a:rPr lang="hr-HR" dirty="0"/>
              <a:t> upisuju se svi sati </a:t>
            </a:r>
            <a:r>
              <a:rPr lang="hr-HR" b="1" dirty="0">
                <a:solidFill>
                  <a:srgbClr val="00B0F0"/>
                </a:solidFill>
              </a:rPr>
              <a:t>redovne</a:t>
            </a:r>
            <a:r>
              <a:rPr lang="hr-HR" dirty="0"/>
              <a:t> i </a:t>
            </a:r>
            <a:r>
              <a:rPr lang="hr-HR" b="1" dirty="0">
                <a:solidFill>
                  <a:srgbClr val="00B0F0"/>
                </a:solidFill>
              </a:rPr>
              <a:t>izborne</a:t>
            </a:r>
            <a:r>
              <a:rPr lang="hr-HR" dirty="0"/>
              <a:t> nastave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upisuju se i sati </a:t>
            </a:r>
            <a:r>
              <a:rPr lang="hr-HR" b="1" dirty="0">
                <a:solidFill>
                  <a:srgbClr val="00B0F0"/>
                </a:solidFill>
              </a:rPr>
              <a:t>INA-e</a:t>
            </a:r>
            <a:r>
              <a:rPr lang="hr-HR" dirty="0"/>
              <a:t>, </a:t>
            </a:r>
            <a:r>
              <a:rPr lang="hr-HR" b="1" dirty="0">
                <a:solidFill>
                  <a:srgbClr val="00B0F0"/>
                </a:solidFill>
              </a:rPr>
              <a:t>dodatne</a:t>
            </a:r>
            <a:r>
              <a:rPr lang="hr-HR" dirty="0"/>
              <a:t> i </a:t>
            </a:r>
            <a:r>
              <a:rPr lang="hr-HR" b="1" dirty="0">
                <a:solidFill>
                  <a:srgbClr val="00B0F0"/>
                </a:solidFill>
              </a:rPr>
              <a:t>dopunske</a:t>
            </a:r>
            <a:r>
              <a:rPr lang="hr-HR" dirty="0"/>
              <a:t> nastave</a:t>
            </a:r>
          </a:p>
          <a:p>
            <a:endParaRPr lang="hr-HR" dirty="0"/>
          </a:p>
        </p:txBody>
      </p:sp>
      <p:grpSp>
        <p:nvGrpSpPr>
          <p:cNvPr id="8" name="Grupa 7"/>
          <p:cNvGrpSpPr/>
          <p:nvPr/>
        </p:nvGrpSpPr>
        <p:grpSpPr>
          <a:xfrm>
            <a:off x="957021" y="1432431"/>
            <a:ext cx="10999065" cy="5085183"/>
            <a:chOff x="957021" y="1432431"/>
            <a:chExt cx="10999065" cy="5085183"/>
          </a:xfrm>
        </p:grpSpPr>
        <p:grpSp>
          <p:nvGrpSpPr>
            <p:cNvPr id="7" name="Grupa 6"/>
            <p:cNvGrpSpPr/>
            <p:nvPr/>
          </p:nvGrpSpPr>
          <p:grpSpPr>
            <a:xfrm>
              <a:off x="957021" y="1432431"/>
              <a:ext cx="10852688" cy="2522737"/>
              <a:chOff x="957021" y="1432431"/>
              <a:chExt cx="10852688" cy="2522737"/>
            </a:xfrm>
          </p:grpSpPr>
          <p:pic>
            <p:nvPicPr>
              <p:cNvPr id="4" name="Slika 3">
                <a:extLst>
                  <a:ext uri="{FF2B5EF4-FFF2-40B4-BE49-F238E27FC236}">
                    <a16:creationId xmlns:a16="http://schemas.microsoft.com/office/drawing/2014/main" id="{14545752-60B0-BA78-A158-84EF2A30E5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57021" y="1432431"/>
                <a:ext cx="10852688" cy="2522737"/>
              </a:xfrm>
              <a:prstGeom prst="rect">
                <a:avLst/>
              </a:prstGeom>
            </p:spPr>
          </p:pic>
          <p:sp>
            <p:nvSpPr>
              <p:cNvPr id="5" name="Elipsa 4">
                <a:extLst>
                  <a:ext uri="{FF2B5EF4-FFF2-40B4-BE49-F238E27FC236}">
                    <a16:creationId xmlns:a16="http://schemas.microsoft.com/office/drawing/2014/main" id="{35454A83-B1FE-3433-423B-2270B0299A23}"/>
                  </a:ext>
                </a:extLst>
              </p:cNvPr>
              <p:cNvSpPr/>
              <p:nvPr/>
            </p:nvSpPr>
            <p:spPr>
              <a:xfrm>
                <a:off x="2355743" y="2014780"/>
                <a:ext cx="1580827" cy="371959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pic>
          <p:nvPicPr>
            <p:cNvPr id="6" name="Slika 5">
              <a:extLst>
                <a:ext uri="{FF2B5EF4-FFF2-40B4-BE49-F238E27FC236}">
                  <a16:creationId xmlns:a16="http://schemas.microsoft.com/office/drawing/2014/main" id="{B9218C36-7042-AA14-BB44-FF4954D40C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64910" y="3304955"/>
              <a:ext cx="5991176" cy="32126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984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Zapisnici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4428068"/>
            <a:ext cx="9601200" cy="14393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Primjer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815" y="5004598"/>
            <a:ext cx="9028285" cy="1495385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709053" y="1300687"/>
            <a:ext cx="10926293" cy="3385612"/>
            <a:chOff x="709053" y="1300687"/>
            <a:chExt cx="10926293" cy="3385612"/>
          </a:xfrm>
        </p:grpSpPr>
        <p:pic>
          <p:nvPicPr>
            <p:cNvPr id="5" name="Slika 4">
              <a:extLst>
                <a:ext uri="{FF2B5EF4-FFF2-40B4-BE49-F238E27FC236}">
                  <a16:creationId xmlns:a16="http://schemas.microsoft.com/office/drawing/2014/main" id="{995046D8-7319-258E-F6CD-34CBBD089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9053" y="1300687"/>
              <a:ext cx="10926293" cy="3385612"/>
            </a:xfrm>
            <a:prstGeom prst="rect">
              <a:avLst/>
            </a:prstGeom>
          </p:spPr>
        </p:pic>
        <p:sp>
          <p:nvSpPr>
            <p:cNvPr id="6" name="Elipsa 5">
              <a:extLst>
                <a:ext uri="{FF2B5EF4-FFF2-40B4-BE49-F238E27FC236}">
                  <a16:creationId xmlns:a16="http://schemas.microsoft.com/office/drawing/2014/main" id="{1F37F82A-8801-5BC0-328F-503BFFF04E0C}"/>
                </a:ext>
              </a:extLst>
            </p:cNvPr>
            <p:cNvSpPr/>
            <p:nvPr/>
          </p:nvSpPr>
          <p:spPr>
            <a:xfrm>
              <a:off x="4958331" y="3237692"/>
              <a:ext cx="2247254" cy="3826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139995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Zapisnici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4686299"/>
            <a:ext cx="5365102" cy="204700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upisuje izvješća o ostvarivanju plana razrednog odjela </a:t>
            </a:r>
            <a:r>
              <a:rPr lang="hr-HR" b="1" dirty="0">
                <a:solidFill>
                  <a:srgbClr val="00B0F0"/>
                </a:solidFill>
              </a:rPr>
              <a:t>za svaki mjesec</a:t>
            </a:r>
            <a:r>
              <a:rPr lang="hr-HR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izvješće obuhvaća opće podatke o razrednom odjelu, realizirane izlete i ekskurzije, realizirane razredne projekte, osvrt na suradnju s roditeljima i ostalim odgojnim čimbenicima, realizaciju plana i programa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709053" y="1300687"/>
            <a:ext cx="10926293" cy="3385612"/>
            <a:chOff x="709053" y="1300687"/>
            <a:chExt cx="10926293" cy="3385612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995046D8-7319-258E-F6CD-34CBBD089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53" y="1300687"/>
              <a:ext cx="10926293" cy="3385612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1F37F82A-8801-5BC0-328F-503BFFF04E0C}"/>
                </a:ext>
              </a:extLst>
            </p:cNvPr>
            <p:cNvSpPr/>
            <p:nvPr/>
          </p:nvSpPr>
          <p:spPr>
            <a:xfrm>
              <a:off x="4983269" y="3474720"/>
              <a:ext cx="2805756" cy="4156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025" y="4857471"/>
            <a:ext cx="4296375" cy="200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3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Zapisnici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4912821"/>
            <a:ext cx="6375862" cy="18204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popunjava sve podatke </a:t>
            </a:r>
            <a:r>
              <a:rPr lang="hr-HR" b="1" dirty="0">
                <a:solidFill>
                  <a:srgbClr val="00B0F0"/>
                </a:solidFill>
              </a:rPr>
              <a:t>odmah nakon realizacije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Primjer………………………………………………………….</a:t>
            </a:r>
            <a:r>
              <a:rPr lang="hr-HR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endParaRPr lang="hr-HR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709053" y="1300687"/>
            <a:ext cx="10926293" cy="3385612"/>
            <a:chOff x="709053" y="1300687"/>
            <a:chExt cx="10926293" cy="3385612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995046D8-7319-258E-F6CD-34CBBD089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53" y="1300687"/>
              <a:ext cx="10926293" cy="3385612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1F37F82A-8801-5BC0-328F-503BFFF04E0C}"/>
                </a:ext>
              </a:extLst>
            </p:cNvPr>
            <p:cNvSpPr/>
            <p:nvPr/>
          </p:nvSpPr>
          <p:spPr>
            <a:xfrm>
              <a:off x="4991582" y="3765665"/>
              <a:ext cx="2082549" cy="38238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779" y="3660581"/>
            <a:ext cx="4368221" cy="319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409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599" y="5296436"/>
            <a:ext cx="10008523" cy="14950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2200" dirty="0"/>
              <a:t>razrednik može uređivati podatke o svakom pojedinom učeniku </a:t>
            </a:r>
            <a:br>
              <a:rPr lang="hr-HR" sz="2200" dirty="0"/>
            </a:br>
            <a:r>
              <a:rPr lang="hr-HR" sz="2200" dirty="0"/>
              <a:t>(osobne podatke, fotografiju, pedagoške mjere, predmete, kontakte, vladanje, opći uspjeh ili ukloniti učenika)</a:t>
            </a:r>
          </a:p>
          <a:p>
            <a:pPr marL="0" indent="0">
              <a:buNone/>
            </a:pPr>
            <a:r>
              <a:rPr lang="hr-HR" dirty="0"/>
              <a:t>     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1235299" y="1307029"/>
            <a:ext cx="10144824" cy="3697233"/>
            <a:chOff x="1235299" y="1307029"/>
            <a:chExt cx="10144824" cy="3697233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35299" y="1307029"/>
              <a:ext cx="10144824" cy="3697233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1F37F82A-8801-5BC0-328F-503BFFF04E0C}"/>
                </a:ext>
              </a:extLst>
            </p:cNvPr>
            <p:cNvSpPr/>
            <p:nvPr/>
          </p:nvSpPr>
          <p:spPr>
            <a:xfrm>
              <a:off x="7892724" y="1862050"/>
              <a:ext cx="1899669" cy="42395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463874"/>
            <a:ext cx="5963482" cy="224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42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54727" y="1618903"/>
            <a:ext cx="9601200" cy="1348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b="1" i="1" u="sng" dirty="0">
                <a:solidFill>
                  <a:srgbClr val="00B0F0"/>
                </a:solidFill>
              </a:rPr>
              <a:t>ADMISNISTRACIJA UČENIKA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na kartici </a:t>
            </a:r>
            <a:r>
              <a:rPr lang="hr-HR" b="1" i="1" dirty="0"/>
              <a:t>Osobni podaci </a:t>
            </a:r>
            <a:r>
              <a:rPr lang="hr-HR" dirty="0"/>
              <a:t>unosi </a:t>
            </a:r>
            <a:r>
              <a:rPr lang="hr-HR" b="1" dirty="0">
                <a:solidFill>
                  <a:srgbClr val="00B0F0"/>
                </a:solidFill>
              </a:rPr>
              <a:t>izvannastavne</a:t>
            </a:r>
            <a:r>
              <a:rPr lang="hr-HR" dirty="0"/>
              <a:t> i </a:t>
            </a:r>
            <a:r>
              <a:rPr lang="hr-HR" b="1" dirty="0">
                <a:solidFill>
                  <a:srgbClr val="00B0F0"/>
                </a:solidFill>
              </a:rPr>
              <a:t>izvanškolske</a:t>
            </a:r>
            <a:r>
              <a:rPr lang="hr-HR" dirty="0">
                <a:solidFill>
                  <a:srgbClr val="00B0F0"/>
                </a:solidFill>
              </a:rPr>
              <a:t> </a:t>
            </a:r>
            <a:r>
              <a:rPr lang="hr-HR" b="1" dirty="0">
                <a:solidFill>
                  <a:srgbClr val="00B0F0"/>
                </a:solidFill>
              </a:rPr>
              <a:t>aktivnosti</a:t>
            </a:r>
            <a:r>
              <a:rPr lang="hr-HR" dirty="0">
                <a:solidFill>
                  <a:srgbClr val="00B0F0"/>
                </a:solidFill>
              </a:rPr>
              <a:t> </a:t>
            </a:r>
            <a:r>
              <a:rPr lang="hr-HR" dirty="0"/>
              <a:t>učenika za koje mu je učenik </a:t>
            </a:r>
            <a:r>
              <a:rPr lang="hr-HR" b="1" dirty="0">
                <a:solidFill>
                  <a:srgbClr val="00B0F0"/>
                </a:solidFill>
              </a:rPr>
              <a:t>dostavio potvrdu o pohađanju</a:t>
            </a:r>
            <a:r>
              <a:rPr lang="hr-HR" b="1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ako se učenik ispisao iz škole nakon početka godine potrebno mu je za status polugodišta postaviti </a:t>
            </a:r>
            <a:r>
              <a:rPr lang="hr-HR" b="1" dirty="0">
                <a:solidFill>
                  <a:srgbClr val="00B0F0"/>
                </a:solidFill>
              </a:rPr>
              <a:t>Neaktivan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2043" y="3505663"/>
            <a:ext cx="5857702" cy="320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545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1454727" y="1428750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b="1" i="1" u="sng" dirty="0">
                <a:solidFill>
                  <a:srgbClr val="00B0F0"/>
                </a:solidFill>
              </a:rPr>
              <a:t>ADMISNISTRACIJA UČENIKA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ako je učeniku izrečena pedagoška mjera razrednik na kartici </a:t>
            </a:r>
            <a:r>
              <a:rPr lang="hr-HR" b="1" i="1" dirty="0"/>
              <a:t>Pedagoške mjere </a:t>
            </a:r>
            <a:r>
              <a:rPr lang="hr-HR" dirty="0"/>
              <a:t>unosi izrečenu pedagošku mjeru 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892" y="3135086"/>
            <a:ext cx="8506717" cy="187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62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1571105"/>
            <a:ext cx="9601200" cy="4296295"/>
          </a:xfrm>
        </p:spPr>
        <p:txBody>
          <a:bodyPr/>
          <a:lstStyle/>
          <a:p>
            <a:pPr marL="0" indent="0">
              <a:buNone/>
            </a:pPr>
            <a:r>
              <a:rPr lang="hr-HR" sz="2200" b="1" i="1" u="sng" dirty="0">
                <a:solidFill>
                  <a:srgbClr val="00B0F0"/>
                </a:solidFill>
              </a:rPr>
              <a:t>ADMISNISTRACIJA UČENIKA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na kartici </a:t>
            </a:r>
            <a:r>
              <a:rPr lang="hr-HR" b="1" i="1" dirty="0"/>
              <a:t>Predmeti</a:t>
            </a:r>
            <a:r>
              <a:rPr lang="hr-HR" dirty="0"/>
              <a:t> može pojedinom učeniku dodati ili ukloniti pojedini predmet 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0" y="3122932"/>
            <a:ext cx="9196917" cy="302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7725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371600" y="1571105"/>
            <a:ext cx="6633556" cy="5228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hr-HR" b="1" i="1" u="sng" dirty="0">
                <a:solidFill>
                  <a:srgbClr val="00B0F0"/>
                </a:solidFill>
              </a:rPr>
              <a:t>ADMISNISTRACIJA UČENIKA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na kartici </a:t>
            </a:r>
            <a:r>
              <a:rPr lang="hr-HR" b="1" i="1" dirty="0"/>
              <a:t>Kontakti</a:t>
            </a:r>
            <a:r>
              <a:rPr lang="hr-HR" dirty="0"/>
              <a:t> klikom na Dodaj kontakt dodaje kontakt roditelja/skrbnika učenika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e-Dnevnik roditelju nudi mogućnost da nakon izostanka djeteta s nastave sljedeći dan u 9 sati ujutro primi obavijest o izostanku na e-mail adresu koju je dostavio razredniku. Za to je potrebno kod "Email obavijesti" odabrati opciju „Da„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kako bi roditelji/skrbnici mogli pristupiti e-Dnevniku za roditelje potrebno je opciju "Pristup e-Dnevniku za roditelje" postaviti na "Da".  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840" y="3057005"/>
            <a:ext cx="3794305" cy="353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773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1504604"/>
            <a:ext cx="9601200" cy="4362796"/>
          </a:xfrm>
        </p:spPr>
        <p:txBody>
          <a:bodyPr/>
          <a:lstStyle/>
          <a:p>
            <a:pPr marL="0" indent="0">
              <a:buNone/>
            </a:pPr>
            <a:r>
              <a:rPr lang="hr-HR" sz="2200" b="1" i="1" u="sng" dirty="0">
                <a:solidFill>
                  <a:srgbClr val="00B0F0"/>
                </a:solidFill>
              </a:rPr>
              <a:t>ADMINISTRACIJA UČENIKA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na kartici </a:t>
            </a:r>
            <a:r>
              <a:rPr lang="hr-HR" b="1" i="1" dirty="0"/>
              <a:t>Vladanje</a:t>
            </a:r>
            <a:r>
              <a:rPr lang="hr-HR" dirty="0"/>
              <a:t> unosi vladanje za prvo ili drugo polugodište ili za cijelu godinu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vladanje može biti "uzorno", "dobro" ili "loše„, a uz vladanje se može unijeti i bilješka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337" y="3607724"/>
            <a:ext cx="6470737" cy="238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160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371600" y="1504604"/>
            <a:ext cx="9601200" cy="4362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hr-HR" sz="2200" b="1" i="1" u="sng" dirty="0">
                <a:solidFill>
                  <a:srgbClr val="00B0F0"/>
                </a:solidFill>
              </a:rPr>
              <a:t>ADMINISTRACIJA UČENIKA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</a:t>
            </a:r>
            <a:r>
              <a:rPr lang="hr-HR" b="1" dirty="0">
                <a:solidFill>
                  <a:srgbClr val="FF0000"/>
                </a:solidFill>
              </a:rPr>
              <a:t>obavezno</a:t>
            </a:r>
            <a:r>
              <a:rPr lang="hr-HR" dirty="0"/>
              <a:t> na kraju nastavne godine, nakon zaključivanja ocjena, na kartici </a:t>
            </a:r>
            <a:r>
              <a:rPr lang="hr-HR" b="1" i="1" dirty="0"/>
              <a:t>Opći uspjeh </a:t>
            </a:r>
            <a:r>
              <a:rPr lang="hr-HR" dirty="0"/>
              <a:t>preračunava opći uspjeh učenika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578" y="3054683"/>
            <a:ext cx="5820046" cy="3182065"/>
          </a:xfrm>
          <a:prstGeom prst="rect">
            <a:avLst/>
          </a:prstGeom>
        </p:spPr>
      </p:pic>
      <p:sp>
        <p:nvSpPr>
          <p:cNvPr id="6" name="Elipsa 5">
            <a:extLst>
              <a:ext uri="{FF2B5EF4-FFF2-40B4-BE49-F238E27FC236}">
                <a16:creationId xmlns:a16="http://schemas.microsoft.com/office/drawing/2014/main" id="{1F37F82A-8801-5BC0-328F-503BFFF04E0C}"/>
              </a:ext>
            </a:extLst>
          </p:cNvPr>
          <p:cNvSpPr/>
          <p:nvPr/>
        </p:nvSpPr>
        <p:spPr>
          <a:xfrm>
            <a:off x="2381386" y="5812798"/>
            <a:ext cx="1899669" cy="4239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171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683954-B4BD-F5C7-31E1-60C519D99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Pregled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8AED12A-FEB0-2BE9-6C73-5A9653BA4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686300"/>
            <a:ext cx="9601200" cy="1181099"/>
          </a:xfrm>
        </p:spPr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rgbClr val="00B0F0"/>
                </a:solidFill>
              </a:rPr>
              <a:t>Kombinirani razredni odjel </a:t>
            </a:r>
            <a:r>
              <a:rPr lang="hr-HR" dirty="0"/>
              <a:t>– pojedinačno se unosi raspored za svaki razred koji je u tom kombiniranom odjelu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957021" y="1432431"/>
            <a:ext cx="10852688" cy="2522737"/>
            <a:chOff x="957021" y="1432431"/>
            <a:chExt cx="10852688" cy="2522737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71EE0EA5-15F0-1A2D-ABE9-ADC89ED79E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7021" y="1432431"/>
              <a:ext cx="10852688" cy="2522737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1094A7EE-65B0-D1F2-1F67-33ECBA61FD46}"/>
                </a:ext>
              </a:extLst>
            </p:cNvPr>
            <p:cNvSpPr/>
            <p:nvPr/>
          </p:nvSpPr>
          <p:spPr>
            <a:xfrm>
              <a:off x="2355743" y="2014780"/>
              <a:ext cx="1580827" cy="3719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7" name="Slika 6">
            <a:extLst>
              <a:ext uri="{FF2B5EF4-FFF2-40B4-BE49-F238E27FC236}">
                <a16:creationId xmlns:a16="http://schemas.microsoft.com/office/drawing/2014/main" id="{AFA28BBF-D33F-FBA3-3E0B-9CC6A8FC0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125" y="5267199"/>
            <a:ext cx="5860285" cy="104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980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1600" y="5228704"/>
            <a:ext cx="9601200" cy="6386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na kartici </a:t>
            </a:r>
            <a:r>
              <a:rPr lang="hr-HR" b="1" i="1" dirty="0"/>
              <a:t>Administracija predmeta </a:t>
            </a:r>
            <a:r>
              <a:rPr lang="hr-HR" dirty="0"/>
              <a:t>dodaje se popis predmeta za određeni razred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1235299" y="1307029"/>
            <a:ext cx="10144824" cy="3697233"/>
            <a:chOff x="1235299" y="1307029"/>
            <a:chExt cx="10144824" cy="3697233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35299" y="1307029"/>
              <a:ext cx="10144824" cy="3697233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1F37F82A-8801-5BC0-328F-503BFFF04E0C}"/>
                </a:ext>
              </a:extLst>
            </p:cNvPr>
            <p:cNvSpPr/>
            <p:nvPr/>
          </p:nvSpPr>
          <p:spPr>
            <a:xfrm>
              <a:off x="7925975" y="2171700"/>
              <a:ext cx="1899669" cy="32419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8099943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371600" y="1504604"/>
            <a:ext cx="9601200" cy="4362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hr-HR" sz="2200" b="1" i="1" u="sng" dirty="0">
                <a:solidFill>
                  <a:srgbClr val="00B0F0"/>
                </a:solidFill>
              </a:rPr>
              <a:t>ADMINISTRACIJA PREDMETA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uz redovne predmete dodaje </a:t>
            </a:r>
            <a:r>
              <a:rPr lang="hr-HR" b="1" dirty="0">
                <a:solidFill>
                  <a:srgbClr val="00B0F0"/>
                </a:solidFill>
              </a:rPr>
              <a:t>izborne predmete</a:t>
            </a:r>
            <a:r>
              <a:rPr lang="hr-HR" b="1" dirty="0"/>
              <a:t>, </a:t>
            </a:r>
            <a:r>
              <a:rPr lang="hr-HR" b="1" dirty="0">
                <a:solidFill>
                  <a:srgbClr val="00B0F0"/>
                </a:solidFill>
              </a:rPr>
              <a:t>izvannastavne</a:t>
            </a:r>
            <a:r>
              <a:rPr lang="hr-HR" b="1" dirty="0"/>
              <a:t> </a:t>
            </a:r>
            <a:r>
              <a:rPr lang="hr-HR" b="1" dirty="0">
                <a:solidFill>
                  <a:srgbClr val="00B0F0"/>
                </a:solidFill>
              </a:rPr>
              <a:t>i</a:t>
            </a:r>
            <a:r>
              <a:rPr lang="hr-HR" b="1" dirty="0"/>
              <a:t> </a:t>
            </a:r>
            <a:r>
              <a:rPr lang="hr-HR" b="1" dirty="0">
                <a:solidFill>
                  <a:srgbClr val="00B0F0"/>
                </a:solidFill>
              </a:rPr>
              <a:t>izvanškolske</a:t>
            </a:r>
            <a:r>
              <a:rPr lang="hr-HR" b="1" dirty="0"/>
              <a:t> </a:t>
            </a:r>
            <a:r>
              <a:rPr lang="hr-HR" b="1" dirty="0">
                <a:solidFill>
                  <a:srgbClr val="00B0F0"/>
                </a:solidFill>
              </a:rPr>
              <a:t>aktivnosti</a:t>
            </a:r>
            <a:r>
              <a:rPr lang="hr-HR" b="1" dirty="0"/>
              <a:t>, </a:t>
            </a:r>
            <a:r>
              <a:rPr lang="hr-HR" b="1" dirty="0">
                <a:solidFill>
                  <a:srgbClr val="00B0F0"/>
                </a:solidFill>
              </a:rPr>
              <a:t>dodatnu</a:t>
            </a:r>
            <a:r>
              <a:rPr lang="hr-HR" b="1" dirty="0"/>
              <a:t> </a:t>
            </a:r>
            <a:r>
              <a:rPr lang="hr-HR" b="1" dirty="0">
                <a:solidFill>
                  <a:srgbClr val="00B0F0"/>
                </a:solidFill>
              </a:rPr>
              <a:t>i</a:t>
            </a:r>
            <a:r>
              <a:rPr lang="hr-HR" b="1" dirty="0"/>
              <a:t> </a:t>
            </a:r>
            <a:r>
              <a:rPr lang="hr-HR" b="1" dirty="0">
                <a:solidFill>
                  <a:srgbClr val="00B0F0"/>
                </a:solidFill>
              </a:rPr>
              <a:t>dopunsku</a:t>
            </a:r>
            <a:r>
              <a:rPr lang="hr-HR" b="1" dirty="0"/>
              <a:t> </a:t>
            </a:r>
            <a:r>
              <a:rPr lang="hr-HR" b="1" dirty="0">
                <a:solidFill>
                  <a:srgbClr val="00B0F0"/>
                </a:solidFill>
              </a:rPr>
              <a:t>nastavu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novi predmet dodaje se klikom na </a:t>
            </a:r>
            <a:r>
              <a:rPr lang="hr-HR" b="1" dirty="0"/>
              <a:t>Dodaj predmet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potrebno je odabrati predmet, program, status predmeta, je li strani jezik, kada se održava, planirani broj sati za prvo polugodište i ukupno, dodaje li se predmet svim učenicima i je li se nastava odvija u kući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460" y="4037922"/>
            <a:ext cx="4100393" cy="282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5710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371600" y="1504604"/>
            <a:ext cx="9601200" cy="43627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hr-HR" sz="2400" b="1" i="1" u="sng" dirty="0">
                <a:solidFill>
                  <a:srgbClr val="00B0F0"/>
                </a:solidFill>
              </a:rPr>
              <a:t>ADMINISTRACIJA PREDMETA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/>
              <a:t>DODAVANJE </a:t>
            </a:r>
            <a:r>
              <a:rPr lang="hr-HR" b="1" dirty="0">
                <a:solidFill>
                  <a:srgbClr val="FF0000"/>
                </a:solidFill>
              </a:rPr>
              <a:t>IZBORNE</a:t>
            </a:r>
            <a:r>
              <a:rPr lang="hr-HR" b="1" dirty="0"/>
              <a:t> NASTAVE</a:t>
            </a:r>
          </a:p>
          <a:p>
            <a:pPr lvl="1"/>
            <a:r>
              <a:rPr lang="hr-HR" dirty="0"/>
              <a:t>odabrati predmet</a:t>
            </a:r>
          </a:p>
          <a:p>
            <a:pPr lvl="1"/>
            <a:r>
              <a:rPr lang="hr-HR" dirty="0"/>
              <a:t>odabrati program</a:t>
            </a:r>
          </a:p>
          <a:p>
            <a:pPr lvl="1"/>
            <a:r>
              <a:rPr lang="hr-HR" dirty="0"/>
              <a:t>za status odabrati </a:t>
            </a:r>
            <a:r>
              <a:rPr lang="hr-HR" b="1" dirty="0">
                <a:solidFill>
                  <a:srgbClr val="00B0F0"/>
                </a:solidFill>
              </a:rPr>
              <a:t>izborni</a:t>
            </a:r>
          </a:p>
          <a:p>
            <a:pPr lvl="1"/>
            <a:r>
              <a:rPr lang="hr-HR" dirty="0"/>
              <a:t>ako je strani jezik odabrati je li I., II. </a:t>
            </a:r>
            <a:r>
              <a:rPr lang="hr-HR" dirty="0" err="1"/>
              <a:t>itd</a:t>
            </a:r>
            <a:r>
              <a:rPr lang="hr-HR" dirty="0"/>
              <a:t>, inače ostaviti nije strani jezik</a:t>
            </a:r>
          </a:p>
          <a:p>
            <a:pPr lvl="1"/>
            <a:r>
              <a:rPr lang="hr-HR" dirty="0"/>
              <a:t>predmet se održava cijelu godinu</a:t>
            </a:r>
          </a:p>
          <a:p>
            <a:pPr lvl="1"/>
            <a:r>
              <a:rPr lang="hr-HR" dirty="0"/>
              <a:t>upisati broj planiranih sati za prvo polugodište i ukupno cijelu godinu</a:t>
            </a:r>
          </a:p>
          <a:p>
            <a:pPr lvl="1"/>
            <a:r>
              <a:rPr lang="hr-HR" dirty="0"/>
              <a:t>dodaj predmet svim učenicima – </a:t>
            </a:r>
            <a:r>
              <a:rPr lang="hr-HR" u="sng" dirty="0"/>
              <a:t>ako ne pohađaju svi učenici nekog razreda izborni predmet ovu opciju postaviti na „Ne”</a:t>
            </a:r>
          </a:p>
          <a:p>
            <a:pPr lvl="1"/>
            <a:r>
              <a:rPr lang="hr-HR" dirty="0"/>
              <a:t>nastava u kući – ako se nastava ne odvija u kući ostaviti opciju na „Ne”</a:t>
            </a:r>
          </a:p>
          <a:p>
            <a:pPr lvl="1"/>
            <a:r>
              <a:rPr lang="hr-HR" b="1" dirty="0">
                <a:solidFill>
                  <a:srgbClr val="00B0F0"/>
                </a:solidFill>
              </a:rPr>
              <a:t>sada u Administraciji učenika učenicima koji pohađaju predmet pojedinačno dodati isti </a:t>
            </a:r>
            <a:r>
              <a:rPr lang="hr-HR" i="0" dirty="0">
                <a:solidFill>
                  <a:schemeClr val="tx1"/>
                </a:solidFill>
                <a:hlinkClick r:id="rId2" action="ppaction://hlinksldjump"/>
              </a:rPr>
              <a:t>(26. slajd)</a:t>
            </a:r>
            <a:endParaRPr lang="hr-HR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1445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371600" y="1504604"/>
            <a:ext cx="9601200" cy="43627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hr-HR" sz="2400" b="1" i="1" u="sng" dirty="0">
                <a:solidFill>
                  <a:srgbClr val="00B0F0"/>
                </a:solidFill>
              </a:rPr>
              <a:t>ADMINISTRACIJA PREDMETA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/>
              <a:t>DODAVANJE </a:t>
            </a:r>
            <a:r>
              <a:rPr lang="hr-HR" b="1" dirty="0">
                <a:solidFill>
                  <a:srgbClr val="FF0000"/>
                </a:solidFill>
              </a:rPr>
              <a:t>DODATNE/DOPUNSKE </a:t>
            </a:r>
            <a:r>
              <a:rPr lang="hr-HR" b="1" dirty="0"/>
              <a:t>NASTAVE</a:t>
            </a:r>
          </a:p>
          <a:p>
            <a:pPr lvl="1"/>
            <a:r>
              <a:rPr lang="hr-HR" dirty="0"/>
              <a:t>odabrati predmet iz kojeg se održava dodatna/dopunska</a:t>
            </a:r>
          </a:p>
          <a:p>
            <a:pPr lvl="1"/>
            <a:r>
              <a:rPr lang="hr-HR" dirty="0"/>
              <a:t>odabrati program</a:t>
            </a:r>
          </a:p>
          <a:p>
            <a:pPr lvl="1"/>
            <a:r>
              <a:rPr lang="hr-HR" dirty="0"/>
              <a:t>za status odabrati </a:t>
            </a:r>
            <a:r>
              <a:rPr lang="hr-HR" b="1" dirty="0">
                <a:solidFill>
                  <a:srgbClr val="00B0F0"/>
                </a:solidFill>
              </a:rPr>
              <a:t>dodatna nastava / dopunska nastava</a:t>
            </a:r>
          </a:p>
          <a:p>
            <a:pPr lvl="1"/>
            <a:r>
              <a:rPr lang="hr-HR" dirty="0"/>
              <a:t>ako je strani jezik odabrati je li I., II. </a:t>
            </a:r>
            <a:r>
              <a:rPr lang="hr-HR" dirty="0" err="1"/>
              <a:t>itd</a:t>
            </a:r>
            <a:r>
              <a:rPr lang="hr-HR" dirty="0"/>
              <a:t>, inače ostaviti nije strani jezik</a:t>
            </a:r>
          </a:p>
          <a:p>
            <a:pPr lvl="1"/>
            <a:r>
              <a:rPr lang="hr-HR" dirty="0"/>
              <a:t>predmet se održava cijelu godinu</a:t>
            </a:r>
          </a:p>
          <a:p>
            <a:pPr lvl="1"/>
            <a:r>
              <a:rPr lang="hr-HR" dirty="0"/>
              <a:t>upisati broj planiranih sati za prvo polugodište i ukupno cijelu godinu</a:t>
            </a:r>
          </a:p>
          <a:p>
            <a:pPr lvl="1"/>
            <a:r>
              <a:rPr lang="hr-HR" dirty="0"/>
              <a:t>dodaj predmet svim učenicima </a:t>
            </a:r>
            <a:r>
              <a:rPr lang="hr-HR" u="sng" dirty="0"/>
              <a:t>– ako ne pohađaju svi učenici nekog razreda dodatnu/dopunsku nastavu ovu opciju postaviti na „Ne”</a:t>
            </a:r>
          </a:p>
          <a:p>
            <a:pPr lvl="1"/>
            <a:r>
              <a:rPr lang="hr-HR" dirty="0"/>
              <a:t>nastava u kući – ako se nastava ne odvija u kući ostaviti opciju na „Ne”</a:t>
            </a:r>
          </a:p>
          <a:p>
            <a:pPr lvl="1"/>
            <a:r>
              <a:rPr lang="hr-HR" b="1" dirty="0">
                <a:solidFill>
                  <a:srgbClr val="00B0F0"/>
                </a:solidFill>
              </a:rPr>
              <a:t>sada u Administraciji učenika učenicima koji pohađaju predmet pojedinačno dodati isti </a:t>
            </a:r>
            <a:r>
              <a:rPr lang="hr-HR" i="0" dirty="0">
                <a:solidFill>
                  <a:schemeClr val="tx1"/>
                </a:solidFill>
                <a:hlinkClick r:id="rId2" action="ppaction://hlinksldjump"/>
              </a:rPr>
              <a:t>(26. slajd)</a:t>
            </a:r>
            <a:endParaRPr lang="hr-HR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282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371600" y="1504604"/>
            <a:ext cx="9601200" cy="43627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hr-HR" sz="2400" b="1" i="1" u="sng" dirty="0">
                <a:solidFill>
                  <a:srgbClr val="00B0F0"/>
                </a:solidFill>
              </a:rPr>
              <a:t>ADMINISTRACIJA PREDMETA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/>
              <a:t>DODAVANJE </a:t>
            </a:r>
            <a:r>
              <a:rPr lang="hr-HR" b="1" dirty="0">
                <a:solidFill>
                  <a:srgbClr val="FF0000"/>
                </a:solidFill>
              </a:rPr>
              <a:t>IZVANNASTAVNE AKTIVNOSTI </a:t>
            </a:r>
          </a:p>
          <a:p>
            <a:pPr lvl="1"/>
            <a:r>
              <a:rPr lang="hr-HR" dirty="0"/>
              <a:t>za predmet odabrati </a:t>
            </a:r>
            <a:r>
              <a:rPr lang="hr-HR" b="1" dirty="0">
                <a:solidFill>
                  <a:srgbClr val="00B0F0"/>
                </a:solidFill>
              </a:rPr>
              <a:t>Izvannastavne aktivnosti</a:t>
            </a:r>
          </a:p>
          <a:p>
            <a:pPr lvl="1"/>
            <a:r>
              <a:rPr lang="hr-HR" dirty="0"/>
              <a:t>odabrati program</a:t>
            </a:r>
          </a:p>
          <a:p>
            <a:pPr lvl="1"/>
            <a:r>
              <a:rPr lang="hr-HR" dirty="0"/>
              <a:t>za status odabrati </a:t>
            </a:r>
            <a:r>
              <a:rPr lang="hr-HR" b="1" dirty="0">
                <a:solidFill>
                  <a:srgbClr val="00B0F0"/>
                </a:solidFill>
              </a:rPr>
              <a:t>izvannastavna aktivnost</a:t>
            </a:r>
          </a:p>
          <a:p>
            <a:pPr lvl="1"/>
            <a:r>
              <a:rPr lang="hr-HR" dirty="0"/>
              <a:t>ako je strani jezik odabrati je li I., II. </a:t>
            </a:r>
            <a:r>
              <a:rPr lang="hr-HR" dirty="0" err="1"/>
              <a:t>itd</a:t>
            </a:r>
            <a:r>
              <a:rPr lang="hr-HR" dirty="0"/>
              <a:t>, inače ostaviti nije strani jezik</a:t>
            </a:r>
          </a:p>
          <a:p>
            <a:pPr lvl="1"/>
            <a:r>
              <a:rPr lang="hr-HR" dirty="0"/>
              <a:t>odabrati kada se održava izvannastavna aktivnost</a:t>
            </a:r>
          </a:p>
          <a:p>
            <a:pPr lvl="1"/>
            <a:r>
              <a:rPr lang="hr-HR" dirty="0"/>
              <a:t>upisati broj planiranih sati za prvo polugodište i ukupno cijelu godinu</a:t>
            </a:r>
          </a:p>
          <a:p>
            <a:pPr lvl="1"/>
            <a:r>
              <a:rPr lang="hr-HR" dirty="0"/>
              <a:t>dodaj predmet svim učenicima – </a:t>
            </a:r>
            <a:r>
              <a:rPr lang="hr-HR" u="sng" dirty="0"/>
              <a:t>ako ne pohađaju svi učenici nekog razreda izvannastavnu aktivnost ovu opciju postaviti na „Ne”</a:t>
            </a:r>
          </a:p>
          <a:p>
            <a:pPr lvl="1"/>
            <a:r>
              <a:rPr lang="hr-HR" dirty="0"/>
              <a:t>nastava u kući – ako se nastava ne odvija u kući ostaviti opciju na „Ne”</a:t>
            </a:r>
          </a:p>
          <a:p>
            <a:pPr lvl="1"/>
            <a:r>
              <a:rPr lang="hr-HR" b="1" dirty="0">
                <a:solidFill>
                  <a:srgbClr val="00B0F0"/>
                </a:solidFill>
              </a:rPr>
              <a:t>sada u Administraciji učenika učenicima koji pohađaju predmet pojedinačno dodati isti </a:t>
            </a:r>
            <a:r>
              <a:rPr lang="hr-HR" i="0" dirty="0">
                <a:solidFill>
                  <a:schemeClr val="tx1"/>
                </a:solidFill>
                <a:hlinkClick r:id="rId2" action="ppaction://hlinksldjump"/>
              </a:rPr>
              <a:t>(26. slajd)</a:t>
            </a:r>
            <a:endParaRPr lang="hr-HR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8925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371600" y="1504604"/>
            <a:ext cx="9601200" cy="4362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hr-HR" sz="2200" b="1" i="1" u="sng" dirty="0">
                <a:solidFill>
                  <a:srgbClr val="00B0F0"/>
                </a:solidFill>
              </a:rPr>
              <a:t>ADMINISTRACIJA PREDMETA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nakon što je stvoren predmet razrednik predmetu dodjeljuje nastavnika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/>
              <a:t>DODAVANJE NASTAVNIKA PREDMETU</a:t>
            </a:r>
          </a:p>
          <a:p>
            <a:pPr lvl="1"/>
            <a:r>
              <a:rPr lang="hr-HR" dirty="0"/>
              <a:t>klikom na </a:t>
            </a:r>
            <a:r>
              <a:rPr lang="hr-HR" dirty="0" err="1"/>
              <a:t>olovčicu</a:t>
            </a:r>
            <a:r>
              <a:rPr lang="hr-HR" dirty="0"/>
              <a:t> uz naziv predmeta odabire se opcija </a:t>
            </a:r>
            <a:r>
              <a:rPr lang="hr-HR" b="1" dirty="0"/>
              <a:t>Dodaj nastavnika</a:t>
            </a:r>
          </a:p>
          <a:p>
            <a:pPr lvl="1"/>
            <a:r>
              <a:rPr lang="hr-HR" b="1" dirty="0">
                <a:solidFill>
                  <a:srgbClr val="00B0F0"/>
                </a:solidFill>
              </a:rPr>
              <a:t>za izvannastavne aktivnosti </a:t>
            </a:r>
            <a:r>
              <a:rPr lang="hr-HR" dirty="0"/>
              <a:t>u </a:t>
            </a:r>
            <a:r>
              <a:rPr lang="hr-HR" b="1" dirty="0">
                <a:solidFill>
                  <a:srgbClr val="00B0F0"/>
                </a:solidFill>
              </a:rPr>
              <a:t>isti predmet </a:t>
            </a:r>
            <a:r>
              <a:rPr lang="hr-HR" dirty="0"/>
              <a:t>dodaju se </a:t>
            </a:r>
            <a:r>
              <a:rPr lang="hr-HR" b="1" dirty="0">
                <a:solidFill>
                  <a:srgbClr val="00B0F0"/>
                </a:solidFill>
              </a:rPr>
              <a:t>svi</a:t>
            </a:r>
            <a:r>
              <a:rPr lang="hr-HR" dirty="0"/>
              <a:t> nastavnici koji održavaju neku izvannastavnu aktivnost u tom razredu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4917232" y="3872204"/>
            <a:ext cx="4172293" cy="2814000"/>
            <a:chOff x="3873731" y="3455836"/>
            <a:chExt cx="4413362" cy="2962769"/>
          </a:xfrm>
        </p:grpSpPr>
        <p:pic>
          <p:nvPicPr>
            <p:cNvPr id="3" name="Slika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73731" y="3455836"/>
              <a:ext cx="4413362" cy="2962769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1F37F82A-8801-5BC0-328F-503BFFF04E0C}"/>
                </a:ext>
              </a:extLst>
            </p:cNvPr>
            <p:cNvSpPr/>
            <p:nvPr/>
          </p:nvSpPr>
          <p:spPr>
            <a:xfrm>
              <a:off x="5664915" y="5264035"/>
              <a:ext cx="1234650" cy="42187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8663641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371600" y="1504604"/>
            <a:ext cx="9601200" cy="4362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hr-HR" sz="2200" b="1" i="1" u="sng" dirty="0">
                <a:solidFill>
                  <a:srgbClr val="00B0F0"/>
                </a:solidFill>
              </a:rPr>
              <a:t>ADMINISTRACIJA PREDMETA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/>
              <a:t>DODAVANJE NASTAVNIKA PREDMETU</a:t>
            </a:r>
          </a:p>
          <a:p>
            <a:pPr lvl="1"/>
            <a:r>
              <a:rPr lang="hr-HR" dirty="0"/>
              <a:t>odabrati nastavnika koji predaje odabrani predmet</a:t>
            </a:r>
          </a:p>
          <a:p>
            <a:pPr lvl="1"/>
            <a:r>
              <a:rPr lang="hr-HR" b="1" dirty="0">
                <a:solidFill>
                  <a:srgbClr val="00B0F0"/>
                </a:solidFill>
              </a:rPr>
              <a:t>nastavnicima koji nisu na zamjeni ne upisuje se ni Datum od ni Datum do</a:t>
            </a:r>
          </a:p>
          <a:p>
            <a:pPr lvl="1"/>
            <a:r>
              <a:rPr lang="hr-HR" dirty="0"/>
              <a:t>ako se radi o zamjeni i učitelj počinje ili završava radni odnos drugačije od navedenog, razrednik provjerava i upisuje datum od kojeg se zasniva radni odnos do datuma kada se prekida radni odnos, a za Zamjena se postavlja „da”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531" y="4361251"/>
            <a:ext cx="4148567" cy="212878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4310" y="4628874"/>
            <a:ext cx="5783418" cy="99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318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0407" y="5625491"/>
            <a:ext cx="9601200" cy="15303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predmetni učitelj dodaje (stvara) kombiniranu grupu učenika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1235299" y="1307029"/>
            <a:ext cx="10144824" cy="3772047"/>
            <a:chOff x="1235299" y="1307029"/>
            <a:chExt cx="10144824" cy="3772047"/>
          </a:xfrm>
        </p:grpSpPr>
        <p:pic>
          <p:nvPicPr>
            <p:cNvPr id="7" name="Slika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35299" y="1307029"/>
              <a:ext cx="10144824" cy="3697233"/>
            </a:xfrm>
            <a:prstGeom prst="rect">
              <a:avLst/>
            </a:prstGeom>
          </p:spPr>
        </p:pic>
        <p:sp>
          <p:nvSpPr>
            <p:cNvPr id="8" name="Elipsa 7">
              <a:extLst>
                <a:ext uri="{FF2B5EF4-FFF2-40B4-BE49-F238E27FC236}">
                  <a16:creationId xmlns:a16="http://schemas.microsoft.com/office/drawing/2014/main" id="{1F37F82A-8801-5BC0-328F-503BFFF04E0C}"/>
                </a:ext>
              </a:extLst>
            </p:cNvPr>
            <p:cNvSpPr/>
            <p:nvPr/>
          </p:nvSpPr>
          <p:spPr>
            <a:xfrm>
              <a:off x="7975851" y="4680066"/>
              <a:ext cx="2165676" cy="39901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7245075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371600" y="1504604"/>
            <a:ext cx="9601200" cy="4362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hr-HR" sz="2200" b="1" i="1" u="sng" dirty="0">
                <a:solidFill>
                  <a:srgbClr val="00B0F0"/>
                </a:solidFill>
              </a:rPr>
              <a:t>DODAJ KOMBINIRANU GRUPU UČENIKA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predmetni učitelj unosi oznaku (naziv) grupe i ostale podatke koji se traže te klikom na </a:t>
            </a:r>
            <a:r>
              <a:rPr lang="hr-HR" i="1" dirty="0"/>
              <a:t>Unesi</a:t>
            </a:r>
            <a:r>
              <a:rPr lang="hr-HR" dirty="0"/>
              <a:t> stvara kombiniranu grupu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nakon što je grupa stvorena razrednik učenicima dodaje predmet (pogledati </a:t>
            </a:r>
            <a:r>
              <a:rPr lang="hr-HR" dirty="0">
                <a:hlinkClick r:id="rId2" action="ppaction://hlinksldjump"/>
              </a:rPr>
              <a:t>26. slajd</a:t>
            </a:r>
            <a:r>
              <a:rPr lang="hr-HR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sada predmetni učitelj u grupu dodaje učenike koji će sudjelovati u nastavi (pogledati </a:t>
            </a:r>
            <a:r>
              <a:rPr lang="hr-HR" dirty="0">
                <a:hlinkClick r:id="rId3" action="ppaction://hlinksldjump"/>
              </a:rPr>
              <a:t>39. slajd</a:t>
            </a:r>
            <a:r>
              <a:rPr lang="hr-HR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3045" y="3866956"/>
            <a:ext cx="4411369" cy="297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7380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Administracija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1371599" y="1504604"/>
            <a:ext cx="10291665" cy="4362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hr-HR" sz="2200" b="1" i="1" u="sng" dirty="0">
                <a:solidFill>
                  <a:srgbClr val="00B0F0"/>
                </a:solidFill>
              </a:rPr>
              <a:t>DODAJ KOMBINIRANU GRUPU UČENIKA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/>
              <a:t>DODAVANJE UČENIKA U GRUPU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hr-HR" dirty="0"/>
              <a:t>unutar izrađene grupe, klikom na       otvaraju se mogućnosti prikazane na slici dolje</a:t>
            </a:r>
          </a:p>
          <a:p>
            <a:pPr lvl="1">
              <a:buFont typeface="Franklin Gothic Book" panose="020B0503020102020204" pitchFamily="34" charset="0"/>
              <a:buChar char="−"/>
            </a:pPr>
            <a:r>
              <a:rPr lang="hr-HR" dirty="0"/>
              <a:t>za dodavanje učenika u grupu </a:t>
            </a:r>
            <a:r>
              <a:rPr lang="hr-HR" dirty="0" err="1"/>
              <a:t>klikamo</a:t>
            </a:r>
            <a:r>
              <a:rPr lang="hr-HR" dirty="0"/>
              <a:t> na </a:t>
            </a:r>
            <a:r>
              <a:rPr lang="hr-HR" b="1" dirty="0"/>
              <a:t>Dodaj učenike </a:t>
            </a:r>
            <a:r>
              <a:rPr lang="hr-HR" dirty="0"/>
              <a:t>(bit će vidljivi samo učenici kojima je dodan predmet)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839" y="2371741"/>
            <a:ext cx="418722" cy="418722"/>
          </a:xfrm>
          <a:prstGeom prst="rect">
            <a:avLst/>
          </a:prstGeom>
        </p:spPr>
      </p:pic>
      <p:grpSp>
        <p:nvGrpSpPr>
          <p:cNvPr id="8" name="Grupa 7"/>
          <p:cNvGrpSpPr/>
          <p:nvPr/>
        </p:nvGrpSpPr>
        <p:grpSpPr>
          <a:xfrm>
            <a:off x="6424537" y="3427615"/>
            <a:ext cx="2226845" cy="3258589"/>
            <a:chOff x="6424537" y="3427615"/>
            <a:chExt cx="2226845" cy="3258589"/>
          </a:xfrm>
        </p:grpSpPr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24537" y="3427615"/>
              <a:ext cx="2226845" cy="3258589"/>
            </a:xfrm>
            <a:prstGeom prst="rect">
              <a:avLst/>
            </a:prstGeom>
          </p:spPr>
        </p:pic>
        <p:sp>
          <p:nvSpPr>
            <p:cNvPr id="7" name="Elipsa 6"/>
            <p:cNvSpPr/>
            <p:nvPr/>
          </p:nvSpPr>
          <p:spPr>
            <a:xfrm>
              <a:off x="7390015" y="3906982"/>
              <a:ext cx="1130530" cy="51538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637349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402760-FA48-A186-8088-4C3E8DC52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Pregled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463AD3-79F2-C911-337E-470AEC547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105308"/>
            <a:ext cx="9601200" cy="17620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popunjava svaki nastavnik za svoj predmet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popuniti za oba polugodišta – u </a:t>
            </a:r>
            <a:r>
              <a:rPr lang="hr-HR" b="1" dirty="0">
                <a:solidFill>
                  <a:srgbClr val="00B0F0"/>
                </a:solidFill>
              </a:rPr>
              <a:t>rujnu</a:t>
            </a:r>
            <a:r>
              <a:rPr lang="hr-HR" dirty="0"/>
              <a:t> i </a:t>
            </a:r>
            <a:r>
              <a:rPr lang="hr-HR" b="1" dirty="0">
                <a:solidFill>
                  <a:srgbClr val="00B0F0"/>
                </a:solidFill>
              </a:rPr>
              <a:t>siječnju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err="1"/>
              <a:t>vremenik</a:t>
            </a:r>
            <a:r>
              <a:rPr lang="hr-HR" dirty="0"/>
              <a:t> popuniti </a:t>
            </a:r>
            <a:r>
              <a:rPr lang="hr-HR" b="1" dirty="0">
                <a:solidFill>
                  <a:srgbClr val="00B0F0"/>
                </a:solidFill>
              </a:rPr>
              <a:t>do kraja trećeg tjedna nastave </a:t>
            </a:r>
            <a:r>
              <a:rPr lang="hr-HR" dirty="0"/>
              <a:t>u svakom polugodištu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postoji mogućnost mijenjanja termina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957021" y="1432431"/>
            <a:ext cx="10852688" cy="2522737"/>
            <a:chOff x="957021" y="1432431"/>
            <a:chExt cx="10852688" cy="2522737"/>
          </a:xfrm>
        </p:grpSpPr>
        <p:pic>
          <p:nvPicPr>
            <p:cNvPr id="6" name="Slika 5">
              <a:extLst>
                <a:ext uri="{FF2B5EF4-FFF2-40B4-BE49-F238E27FC236}">
                  <a16:creationId xmlns:a16="http://schemas.microsoft.com/office/drawing/2014/main" id="{26042464-923B-1749-4678-BB3CF64E92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7021" y="1432431"/>
              <a:ext cx="10852688" cy="2522737"/>
            </a:xfrm>
            <a:prstGeom prst="rect">
              <a:avLst/>
            </a:prstGeom>
          </p:spPr>
        </p:pic>
        <p:sp>
          <p:nvSpPr>
            <p:cNvPr id="7" name="Elipsa 6">
              <a:extLst>
                <a:ext uri="{FF2B5EF4-FFF2-40B4-BE49-F238E27FC236}">
                  <a16:creationId xmlns:a16="http://schemas.microsoft.com/office/drawing/2014/main" id="{9C259963-08A7-C398-E15D-35D80B94ADD2}"/>
                </a:ext>
              </a:extLst>
            </p:cNvPr>
            <p:cNvSpPr/>
            <p:nvPr/>
          </p:nvSpPr>
          <p:spPr>
            <a:xfrm>
              <a:off x="2417736" y="2321840"/>
              <a:ext cx="1813301" cy="40586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11" name="Slika 10">
            <a:extLst>
              <a:ext uri="{FF2B5EF4-FFF2-40B4-BE49-F238E27FC236}">
                <a16:creationId xmlns:a16="http://schemas.microsoft.com/office/drawing/2014/main" id="{21385E32-F988-F27B-B36C-9B735A9EC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297" y="5763167"/>
            <a:ext cx="7116411" cy="109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552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F8DECA-B9A2-49B4-BF43-F34CD4620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Dopunski rad na kraju nastavne godine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9D515B8-9577-4A2C-BCE3-B3023CB22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3873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dirty="0"/>
              <a:t>ako je u nekom razredu učenik upućen na dopunski rad dodaje mu se predmet kako je opisano na </a:t>
            </a:r>
            <a:r>
              <a:rPr lang="hr-HR" dirty="0">
                <a:hlinkClick r:id="rId2" action="ppaction://hlinksldjump"/>
              </a:rPr>
              <a:t>30.</a:t>
            </a:r>
            <a:r>
              <a:rPr lang="hr-HR" dirty="0"/>
              <a:t> i </a:t>
            </a:r>
            <a:r>
              <a:rPr lang="hr-HR" dirty="0">
                <a:hlinkClick r:id="rId3" action="ppaction://hlinksldjump"/>
              </a:rPr>
              <a:t>31.</a:t>
            </a:r>
            <a:r>
              <a:rPr lang="hr-HR" dirty="0"/>
              <a:t> slajdu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za </a:t>
            </a:r>
            <a:r>
              <a:rPr lang="hr-HR" i="1" dirty="0"/>
              <a:t>Predmet</a:t>
            </a:r>
            <a:r>
              <a:rPr lang="hr-HR" dirty="0"/>
              <a:t> se odabire predmet iz kojeg se učenik upućuje na dopunski rad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za status se odabire </a:t>
            </a:r>
            <a:r>
              <a:rPr lang="hr-HR" i="1" dirty="0"/>
              <a:t>Dopunski rad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predmetu je potrebno dodati nastavnika kako je opisano na </a:t>
            </a:r>
            <a:r>
              <a:rPr lang="hr-HR" dirty="0">
                <a:hlinkClick r:id="rId4" action="ppaction://hlinksldjump"/>
              </a:rPr>
              <a:t>35. slajdu</a:t>
            </a:r>
            <a:endParaRPr lang="hr-HR" dirty="0"/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sada je potrebno učeniku dodati predmet kako je opisano na </a:t>
            </a:r>
            <a:r>
              <a:rPr lang="hr-HR" dirty="0">
                <a:hlinkClick r:id="rId5" action="ppaction://hlinksldjump"/>
              </a:rPr>
              <a:t>26. slajdu</a:t>
            </a:r>
            <a:endParaRPr lang="hr-HR" dirty="0"/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bilješke o dopunskom radu upisuju se u predmet </a:t>
            </a:r>
            <a:r>
              <a:rPr lang="hr-HR" i="1" dirty="0"/>
              <a:t>Dopunski rad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nakon uspješno odrađenog dopunskog rada ocjena se unosi u redovni predmet iz kojeg je na kraju nastavne ocjene učeniku zaključena ocjena nedovoljan (1) i to klikom na ranije zaključenu ocjenu i odabirom opcije </a:t>
            </a:r>
            <a:r>
              <a:rPr lang="hr-HR" b="1" i="1" dirty="0"/>
              <a:t>Ispiti</a:t>
            </a:r>
            <a:r>
              <a:rPr lang="hr-HR" dirty="0"/>
              <a:t> gdje se bira </a:t>
            </a:r>
            <a:r>
              <a:rPr lang="hr-HR" i="1" dirty="0"/>
              <a:t>Dopunski rad </a:t>
            </a:r>
            <a:r>
              <a:rPr lang="hr-HR" dirty="0"/>
              <a:t>i unosi ocjena, datum i bilješka.</a:t>
            </a:r>
          </a:p>
        </p:txBody>
      </p:sp>
    </p:spTree>
    <p:extLst>
      <p:ext uri="{BB962C8B-B14F-4D97-AF65-F5344CB8AC3E}">
        <p14:creationId xmlns:p14="http://schemas.microsoft.com/office/powerpoint/2010/main" val="322784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0BED15-9C14-08C1-AC8F-A69F8CA60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Pregled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36445DE-E558-8993-04BB-285D5DD0A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163697"/>
            <a:ext cx="9601200" cy="269430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evidentirati </a:t>
            </a:r>
            <a:r>
              <a:rPr lang="hr-HR" b="1" dirty="0">
                <a:solidFill>
                  <a:srgbClr val="00B0F0"/>
                </a:solidFill>
              </a:rPr>
              <a:t>svaku</a:t>
            </a:r>
            <a:r>
              <a:rPr lang="hr-HR" dirty="0"/>
              <a:t> provedenu pisanu provjeru (kratku i dugu)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popunjavaju se </a:t>
            </a:r>
            <a:r>
              <a:rPr lang="hr-HR" b="1" dirty="0">
                <a:solidFill>
                  <a:srgbClr val="00B0F0"/>
                </a:solidFill>
              </a:rPr>
              <a:t>svi</a:t>
            </a:r>
            <a:r>
              <a:rPr lang="hr-HR" dirty="0"/>
              <a:t> stupci (stupac Datoteka nije obavezan)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datum </a:t>
            </a:r>
            <a:r>
              <a:rPr lang="hr-HR" b="1" dirty="0">
                <a:solidFill>
                  <a:srgbClr val="00B0F0"/>
                </a:solidFill>
              </a:rPr>
              <a:t>ispravka</a:t>
            </a:r>
            <a:r>
              <a:rPr lang="hr-HR" dirty="0"/>
              <a:t> je datum </a:t>
            </a:r>
            <a:r>
              <a:rPr lang="hr-HR" b="1" dirty="0">
                <a:solidFill>
                  <a:srgbClr val="00B0F0"/>
                </a:solidFill>
              </a:rPr>
              <a:t>analize</a:t>
            </a:r>
            <a:r>
              <a:rPr lang="hr-HR" dirty="0"/>
              <a:t> pisane provjere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rgbClr val="FF0000"/>
                </a:solidFill>
              </a:rPr>
              <a:t>datum ispravka ne može biti raniji od datuma pisane provjere!</a:t>
            </a:r>
          </a:p>
          <a:p>
            <a:pPr>
              <a:buFont typeface="Arial" panose="020B0604020202020204" pitchFamily="34" charset="0"/>
              <a:buChar char="•"/>
            </a:pPr>
            <a:endParaRPr lang="hr-HR" b="1" dirty="0">
              <a:solidFill>
                <a:srgbClr val="FF0000"/>
              </a:solidFill>
            </a:endParaRPr>
          </a:p>
          <a:p>
            <a:pPr>
              <a:buFont typeface="Franklin Gothic Book" panose="020B0503020102020204" pitchFamily="34" charset="0"/>
              <a:buChar char="*"/>
            </a:pPr>
            <a:r>
              <a:rPr lang="hr-HR" dirty="0">
                <a:solidFill>
                  <a:schemeClr val="tx1"/>
                </a:solidFill>
              </a:rPr>
              <a:t>kratke pisane provjere najavljuju se i upisuju </a:t>
            </a:r>
            <a:r>
              <a:rPr lang="hr-HR" b="1" dirty="0">
                <a:solidFill>
                  <a:srgbClr val="00B0F0"/>
                </a:solidFill>
              </a:rPr>
              <a:t>5 nastavnih dana prije provedbe</a:t>
            </a:r>
          </a:p>
          <a:p>
            <a:pPr>
              <a:buFont typeface="Franklin Gothic Book" panose="020B0503020102020204" pitchFamily="34" charset="0"/>
              <a:buChar char="*"/>
            </a:pPr>
            <a:r>
              <a:rPr lang="hr-HR" dirty="0">
                <a:solidFill>
                  <a:schemeClr val="tx1"/>
                </a:solidFill>
              </a:rPr>
              <a:t>duge pisane provjere najavljuju se i upisuju </a:t>
            </a:r>
            <a:r>
              <a:rPr lang="hr-HR" b="1" dirty="0">
                <a:solidFill>
                  <a:srgbClr val="00B0F0"/>
                </a:solidFill>
              </a:rPr>
              <a:t>14 nastavnih dana prije provedbe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957021" y="1432431"/>
            <a:ext cx="10852688" cy="2522737"/>
            <a:chOff x="957021" y="1432431"/>
            <a:chExt cx="10852688" cy="2522737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7BB73722-C504-84E1-02F4-A75F2FE9E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7021" y="1432431"/>
              <a:ext cx="10852688" cy="2522737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990512A7-08C5-DCE1-FC47-F4E3CC6267E8}"/>
                </a:ext>
              </a:extLst>
            </p:cNvPr>
            <p:cNvSpPr/>
            <p:nvPr/>
          </p:nvSpPr>
          <p:spPr>
            <a:xfrm>
              <a:off x="2417736" y="2603715"/>
              <a:ext cx="2650210" cy="4804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7" name="Slika 6">
            <a:extLst>
              <a:ext uri="{FF2B5EF4-FFF2-40B4-BE49-F238E27FC236}">
                <a16:creationId xmlns:a16="http://schemas.microsoft.com/office/drawing/2014/main" id="{08DB6479-3A0C-BBEE-9909-5A20B77A9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3365" y="2632759"/>
            <a:ext cx="5363948" cy="95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11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EC5B72-6B3A-6A39-413E-62C71FCAB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Pregled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598FCF8-27A9-32D4-3711-546DE9ED1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835470"/>
            <a:ext cx="9601200" cy="103192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razrednik unosi Godišnji plan sata razrednika sa </a:t>
            </a:r>
            <a:r>
              <a:rPr lang="hr-HR" b="1" dirty="0">
                <a:solidFill>
                  <a:srgbClr val="00B0F0"/>
                </a:solidFill>
              </a:rPr>
              <a:t>popisom tema </a:t>
            </a:r>
            <a:r>
              <a:rPr lang="hr-HR" dirty="0"/>
              <a:t>koje će se odrađivati na satovima razrednika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može se priložiti datoteka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957021" y="1432431"/>
            <a:ext cx="10852688" cy="2522737"/>
            <a:chOff x="957021" y="1432431"/>
            <a:chExt cx="10852688" cy="2522737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1E1E05CB-3493-FB62-0741-DE997ECAC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7021" y="1432431"/>
              <a:ext cx="10852688" cy="2522737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38101F62-F96D-261E-DE2C-A8910B3F2632}"/>
                </a:ext>
              </a:extLst>
            </p:cNvPr>
            <p:cNvSpPr/>
            <p:nvPr/>
          </p:nvSpPr>
          <p:spPr>
            <a:xfrm>
              <a:off x="2231756" y="3188776"/>
              <a:ext cx="2650210" cy="4804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710633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C6BB93-78FA-44D5-FDDD-7A03E2C28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Pregled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69B5D4C-F44E-7CE0-F42B-C9F1DD0E7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381498"/>
            <a:ext cx="9601200" cy="14859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stručni suradnici unose podatke o provedenim razgovorima s učenicima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957021" y="1432431"/>
            <a:ext cx="10852688" cy="2534360"/>
            <a:chOff x="957021" y="1432431"/>
            <a:chExt cx="10852688" cy="2534360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9D5226B8-C9C8-2BA8-2AB1-879FF951E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7021" y="1432431"/>
              <a:ext cx="10852688" cy="2522737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83E85B94-1E87-7449-6125-8B193F06500E}"/>
                </a:ext>
              </a:extLst>
            </p:cNvPr>
            <p:cNvSpPr/>
            <p:nvPr/>
          </p:nvSpPr>
          <p:spPr>
            <a:xfrm>
              <a:off x="2185262" y="3626603"/>
              <a:ext cx="2650210" cy="34018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7" name="Slika 6">
            <a:extLst>
              <a:ext uri="{FF2B5EF4-FFF2-40B4-BE49-F238E27FC236}">
                <a16:creationId xmlns:a16="http://schemas.microsoft.com/office/drawing/2014/main" id="{388940DF-58BD-0D99-B0E3-4BF3C69A1D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042" y="5124448"/>
            <a:ext cx="9640645" cy="103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98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1B0747-9E58-FBAF-60C2-39DA915D5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Dnevnik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020A3E6-B66A-1835-4368-D04553061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634354"/>
            <a:ext cx="9601200" cy="291573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b="1" dirty="0"/>
              <a:t>postoje: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rgbClr val="00B0F0"/>
                </a:solidFill>
              </a:rPr>
              <a:t>nastavni i radni </a:t>
            </a:r>
            <a:r>
              <a:rPr lang="hr-HR" dirty="0"/>
              <a:t>(u školskoj godini 2022/2023 u OŠ Trilj je 177 takvih)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rgbClr val="00B0F0"/>
                </a:solidFill>
              </a:rPr>
              <a:t>radni dan, ali nenastavni </a:t>
            </a:r>
            <a:r>
              <a:rPr lang="hr-HR" dirty="0"/>
              <a:t>– razrednik u napomenu bilježi što je taj dan (npr. Dan škole)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rgbClr val="00B0F0"/>
                </a:solidFill>
              </a:rPr>
              <a:t>neradni dan </a:t>
            </a:r>
            <a:r>
              <a:rPr lang="hr-HR" dirty="0"/>
              <a:t>– razrednik u napomenu bilježi što je taj dan (npr. Tijelovo)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škola u prirodi i terenska nastava se evidentiraju kao nastavni i radni s napomenom razrednika o takvom održavanju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u nenastavne dane mogu se izvoditi izvannastavne aktivnosti ili drugi oblici rada koji ne ulaze u redovnu nastavu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759417" y="1492023"/>
            <a:ext cx="11428724" cy="1731624"/>
            <a:chOff x="759417" y="1492023"/>
            <a:chExt cx="11428724" cy="1731624"/>
          </a:xfrm>
        </p:grpSpPr>
        <p:pic>
          <p:nvPicPr>
            <p:cNvPr id="5" name="Slika 4">
              <a:extLst>
                <a:ext uri="{FF2B5EF4-FFF2-40B4-BE49-F238E27FC236}">
                  <a16:creationId xmlns:a16="http://schemas.microsoft.com/office/drawing/2014/main" id="{1BD372D6-36CA-E4D2-CCBF-91A828946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9417" y="1492023"/>
              <a:ext cx="11428724" cy="1731624"/>
            </a:xfrm>
            <a:prstGeom prst="rect">
              <a:avLst/>
            </a:prstGeom>
          </p:spPr>
        </p:pic>
        <p:sp>
          <p:nvSpPr>
            <p:cNvPr id="6" name="Elipsa 5">
              <a:extLst>
                <a:ext uri="{FF2B5EF4-FFF2-40B4-BE49-F238E27FC236}">
                  <a16:creationId xmlns:a16="http://schemas.microsoft.com/office/drawing/2014/main" id="{A32D6ED2-AB16-940B-23A8-E25951150B9F}"/>
                </a:ext>
              </a:extLst>
            </p:cNvPr>
            <p:cNvSpPr/>
            <p:nvPr/>
          </p:nvSpPr>
          <p:spPr>
            <a:xfrm>
              <a:off x="3673098" y="1961745"/>
              <a:ext cx="1348352" cy="41990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104670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5DFB08-631B-94F7-B0EA-E5349A5F1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Dnevnik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FA0DAA-67E2-AEC2-29D4-67618B4D9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898" y="3728240"/>
            <a:ext cx="4724400" cy="804098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dane u tjednu može se dodati klikom na </a:t>
            </a:r>
            <a:r>
              <a:rPr lang="hr-HR" b="1" dirty="0">
                <a:solidFill>
                  <a:srgbClr val="00B0F0"/>
                </a:solidFill>
              </a:rPr>
              <a:t>Pon – Pet </a:t>
            </a:r>
            <a:r>
              <a:rPr lang="hr-HR" dirty="0"/>
              <a:t>za označavanje cijelog tjedna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759417" y="1492023"/>
            <a:ext cx="11428724" cy="1731624"/>
            <a:chOff x="759417" y="1492023"/>
            <a:chExt cx="11428724" cy="1731624"/>
          </a:xfrm>
        </p:grpSpPr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00F4FF08-143D-9F62-B484-E50AD258A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9417" y="1492023"/>
              <a:ext cx="11428724" cy="1731624"/>
            </a:xfrm>
            <a:prstGeom prst="rect">
              <a:avLst/>
            </a:prstGeom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id="{2120992A-D64B-2D61-1325-D9C246A5A05F}"/>
                </a:ext>
              </a:extLst>
            </p:cNvPr>
            <p:cNvSpPr/>
            <p:nvPr/>
          </p:nvSpPr>
          <p:spPr>
            <a:xfrm>
              <a:off x="3673098" y="1961745"/>
              <a:ext cx="1348352" cy="41990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7" name="Slika 6">
            <a:extLst>
              <a:ext uri="{FF2B5EF4-FFF2-40B4-BE49-F238E27FC236}">
                <a16:creationId xmlns:a16="http://schemas.microsoft.com/office/drawing/2014/main" id="{217E6270-CED4-72A8-DF14-2AA7A15C1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1453" y="2977923"/>
            <a:ext cx="5587140" cy="3401633"/>
          </a:xfrm>
          <a:prstGeom prst="rect">
            <a:avLst/>
          </a:prstGeom>
        </p:spPr>
      </p:pic>
      <p:sp>
        <p:nvSpPr>
          <p:cNvPr id="8" name="Rezervirano mjesto sadržaja 2">
            <a:extLst>
              <a:ext uri="{FF2B5EF4-FFF2-40B4-BE49-F238E27FC236}">
                <a16:creationId xmlns:a16="http://schemas.microsoft.com/office/drawing/2014/main" id="{CF12F0CA-BCFF-88AC-A952-DA3B752A2415}"/>
              </a:ext>
            </a:extLst>
          </p:cNvPr>
          <p:cNvSpPr txBox="1">
            <a:spLocks/>
          </p:cNvSpPr>
          <p:nvPr/>
        </p:nvSpPr>
        <p:spPr>
          <a:xfrm>
            <a:off x="1371600" y="4601558"/>
            <a:ext cx="4724400" cy="804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ako je neki dan nenastavni za taj dan se odabire </a:t>
            </a:r>
            <a:r>
              <a:rPr lang="hr-HR" b="1" dirty="0">
                <a:solidFill>
                  <a:srgbClr val="00B0F0"/>
                </a:solidFill>
              </a:rPr>
              <a:t>nenastavni</a:t>
            </a:r>
            <a:r>
              <a:rPr lang="hr-HR" b="1" dirty="0"/>
              <a:t> </a:t>
            </a:r>
            <a:r>
              <a:rPr lang="hr-HR" dirty="0"/>
              <a:t>i </a:t>
            </a:r>
            <a:r>
              <a:rPr lang="hr-HR" b="1" dirty="0">
                <a:solidFill>
                  <a:srgbClr val="00B0F0"/>
                </a:solidFill>
              </a:rPr>
              <a:t>unosi</a:t>
            </a:r>
            <a:r>
              <a:rPr lang="hr-HR" b="1" dirty="0"/>
              <a:t> </a:t>
            </a:r>
            <a:r>
              <a:rPr lang="hr-HR" b="1" dirty="0">
                <a:solidFill>
                  <a:srgbClr val="00B0F0"/>
                </a:solidFill>
              </a:rPr>
              <a:t>razlog</a:t>
            </a:r>
            <a:r>
              <a:rPr lang="hr-HR" b="1" dirty="0"/>
              <a:t> </a:t>
            </a: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B5227226-6160-D16F-2557-D0BEBA7B8590}"/>
              </a:ext>
            </a:extLst>
          </p:cNvPr>
          <p:cNvSpPr/>
          <p:nvPr/>
        </p:nvSpPr>
        <p:spPr>
          <a:xfrm>
            <a:off x="8412995" y="5195701"/>
            <a:ext cx="1505919" cy="5386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id="{AABE0BA9-1628-8771-2F36-4ADF1BACC290}"/>
              </a:ext>
            </a:extLst>
          </p:cNvPr>
          <p:cNvSpPr/>
          <p:nvPr/>
        </p:nvSpPr>
        <p:spPr>
          <a:xfrm>
            <a:off x="7602229" y="4802582"/>
            <a:ext cx="810766" cy="3931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997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Žetv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Žetv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Žetv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TM10001105[[fn=Žetva]]</Template>
  <TotalTime>1759</TotalTime>
  <Words>1787</Words>
  <Application>Microsoft Office PowerPoint</Application>
  <PresentationFormat>Široki zaslon</PresentationFormat>
  <Paragraphs>190</Paragraphs>
  <Slides>40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40</vt:i4>
      </vt:variant>
    </vt:vector>
  </HeadingPairs>
  <TitlesOfParts>
    <vt:vector size="44" baseType="lpstr">
      <vt:lpstr>Arial</vt:lpstr>
      <vt:lpstr>Franklin Gothic Book</vt:lpstr>
      <vt:lpstr>Wingdings</vt:lpstr>
      <vt:lpstr>Žetva</vt:lpstr>
      <vt:lpstr>e-Dnevnik</vt:lpstr>
      <vt:lpstr>Pregled rada</vt:lpstr>
      <vt:lpstr>Pregled rada</vt:lpstr>
      <vt:lpstr>Pregled rada</vt:lpstr>
      <vt:lpstr>Pregled rada</vt:lpstr>
      <vt:lpstr>Pregled rada</vt:lpstr>
      <vt:lpstr>Pregled rada</vt:lpstr>
      <vt:lpstr>Dnevnik rada</vt:lpstr>
      <vt:lpstr>Dnevnik rada</vt:lpstr>
      <vt:lpstr>Dnevnik rada</vt:lpstr>
      <vt:lpstr>Dnevnik rada</vt:lpstr>
      <vt:lpstr>Zapisnici</vt:lpstr>
      <vt:lpstr>Zapisnici</vt:lpstr>
      <vt:lpstr>Zapisnici</vt:lpstr>
      <vt:lpstr>Zapisnici</vt:lpstr>
      <vt:lpstr>Zapisnici</vt:lpstr>
      <vt:lpstr>Zapisnici</vt:lpstr>
      <vt:lpstr>Zapisnici</vt:lpstr>
      <vt:lpstr>Zapisnici</vt:lpstr>
      <vt:lpstr>Zapisnici</vt:lpstr>
      <vt:lpstr>Zapisnici</vt:lpstr>
      <vt:lpstr>Zapisnici</vt:lpstr>
      <vt:lpstr>Administracija</vt:lpstr>
      <vt:lpstr>Administracija</vt:lpstr>
      <vt:lpstr>Administracija</vt:lpstr>
      <vt:lpstr>Administracija</vt:lpstr>
      <vt:lpstr>Administracija</vt:lpstr>
      <vt:lpstr>Administracija</vt:lpstr>
      <vt:lpstr>Administracija</vt:lpstr>
      <vt:lpstr>Administracija</vt:lpstr>
      <vt:lpstr>Administracija</vt:lpstr>
      <vt:lpstr>Administracija</vt:lpstr>
      <vt:lpstr>Administracija</vt:lpstr>
      <vt:lpstr>Administracija</vt:lpstr>
      <vt:lpstr>Administracija</vt:lpstr>
      <vt:lpstr>Administracija</vt:lpstr>
      <vt:lpstr>Administracija</vt:lpstr>
      <vt:lpstr>Administracija</vt:lpstr>
      <vt:lpstr>Administracija</vt:lpstr>
      <vt:lpstr>Dopunski rad na kraju nastavne godine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e-Dnevnik</dc:title>
  <dc:creator>Marina Žolo</dc:creator>
  <cp:lastModifiedBy>Marina Žolo</cp:lastModifiedBy>
  <cp:revision>65</cp:revision>
  <dcterms:created xsi:type="dcterms:W3CDTF">2022-08-17T07:38:12Z</dcterms:created>
  <dcterms:modified xsi:type="dcterms:W3CDTF">2022-08-25T15:33:21Z</dcterms:modified>
</cp:coreProperties>
</file>