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8" r:id="rId2"/>
    <p:sldId id="257" r:id="rId3"/>
    <p:sldId id="263" r:id="rId4"/>
    <p:sldId id="261" r:id="rId5"/>
    <p:sldId id="265" r:id="rId6"/>
    <p:sldId id="267" r:id="rId7"/>
    <p:sldId id="269" r:id="rId8"/>
    <p:sldId id="271" r:id="rId9"/>
    <p:sldId id="270" r:id="rId10"/>
    <p:sldId id="272" r:id="rId11"/>
    <p:sldId id="273" r:id="rId12"/>
    <p:sldId id="279" r:id="rId13"/>
    <p:sldId id="280" r:id="rId14"/>
    <p:sldId id="276" r:id="rId15"/>
    <p:sldId id="277" r:id="rId16"/>
    <p:sldId id="278" r:id="rId17"/>
    <p:sldId id="282" r:id="rId1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5" d="100"/>
          <a:sy n="65" d="100"/>
        </p:scale>
        <p:origin x="-153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DF9EDA-6F5B-4EC8-96E4-0D84616457DE}" type="doc">
      <dgm:prSet loTypeId="urn:microsoft.com/office/officeart/2005/8/layout/default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84C6608-F0A9-4C35-8CF0-0A502A3D9EE6}">
      <dgm:prSet custT="1"/>
      <dgm:spPr/>
      <dgm:t>
        <a:bodyPr/>
        <a:lstStyle/>
        <a:p>
          <a:r>
            <a:rPr lang="hr-HR" sz="1700" dirty="0" smtClean="0"/>
            <a:t> </a:t>
          </a:r>
          <a:r>
            <a:rPr lang="hr-HR" sz="2000" dirty="0" smtClean="0">
              <a:solidFill>
                <a:srgbClr val="92D050"/>
              </a:solidFill>
            </a:rPr>
            <a:t>Pomoć predmetnim učiteljima</a:t>
          </a:r>
        </a:p>
      </dgm:t>
    </dgm:pt>
    <dgm:pt modelId="{2B74936C-9E04-4729-8A70-5757FAA15F9D}" type="parTrans" cxnId="{CFFFE5B9-7F6C-44F8-85DE-A42B0E71AEC4}">
      <dgm:prSet/>
      <dgm:spPr/>
      <dgm:t>
        <a:bodyPr/>
        <a:lstStyle/>
        <a:p>
          <a:endParaRPr lang="hr-HR"/>
        </a:p>
      </dgm:t>
    </dgm:pt>
    <dgm:pt modelId="{EF9E3D46-13FB-498F-9257-2C501C341D8C}" type="sibTrans" cxnId="{CFFFE5B9-7F6C-44F8-85DE-A42B0E71AEC4}">
      <dgm:prSet/>
      <dgm:spPr/>
      <dgm:t>
        <a:bodyPr/>
        <a:lstStyle/>
        <a:p>
          <a:endParaRPr lang="hr-HR"/>
        </a:p>
      </dgm:t>
    </dgm:pt>
    <dgm:pt modelId="{98440B8D-CB19-467C-8110-89F8E0B26378}">
      <dgm:prSet custT="1"/>
      <dgm:spPr/>
      <dgm:t>
        <a:bodyPr/>
        <a:lstStyle/>
        <a:p>
          <a:r>
            <a:rPr lang="hr-HR" sz="2000" dirty="0" smtClean="0">
              <a:solidFill>
                <a:schemeClr val="bg1"/>
              </a:solidFill>
            </a:rPr>
            <a:t>Naputci i pomoć roditeljima i učenicima </a:t>
          </a:r>
        </a:p>
      </dgm:t>
    </dgm:pt>
    <dgm:pt modelId="{51B2132A-A1BF-4C6A-BB17-15D8DFF57DA0}" type="parTrans" cxnId="{73FEF029-5F57-4458-B8F4-3B4D5D5D8104}">
      <dgm:prSet/>
      <dgm:spPr/>
      <dgm:t>
        <a:bodyPr/>
        <a:lstStyle/>
        <a:p>
          <a:endParaRPr lang="hr-HR"/>
        </a:p>
      </dgm:t>
    </dgm:pt>
    <dgm:pt modelId="{3611453A-B639-4632-95CA-816B9A553A82}" type="sibTrans" cxnId="{73FEF029-5F57-4458-B8F4-3B4D5D5D8104}">
      <dgm:prSet/>
      <dgm:spPr/>
      <dgm:t>
        <a:bodyPr/>
        <a:lstStyle/>
        <a:p>
          <a:endParaRPr lang="hr-HR"/>
        </a:p>
      </dgm:t>
    </dgm:pt>
    <dgm:pt modelId="{AC9327EA-DCB1-4F0C-9556-705DC547F2AA}">
      <dgm:prSet/>
      <dgm:spPr/>
      <dgm:t>
        <a:bodyPr/>
        <a:lstStyle/>
        <a:p>
          <a:r>
            <a:rPr lang="hr-HR" dirty="0" smtClean="0">
              <a:solidFill>
                <a:srgbClr val="FFFF00"/>
              </a:solidFill>
            </a:rPr>
            <a:t>ZBOG USPJEŠNE I SRETNE INTEGRACIJE UČENIKA U PETI RAZRED</a:t>
          </a:r>
        </a:p>
      </dgm:t>
    </dgm:pt>
    <dgm:pt modelId="{5456C9DC-149E-439F-8843-D037D7D7AF8F}" type="parTrans" cxnId="{C8FA0B21-9CC0-4CA3-8E8F-1661E7367F72}">
      <dgm:prSet/>
      <dgm:spPr/>
      <dgm:t>
        <a:bodyPr/>
        <a:lstStyle/>
        <a:p>
          <a:endParaRPr lang="hr-HR"/>
        </a:p>
      </dgm:t>
    </dgm:pt>
    <dgm:pt modelId="{E387457B-B811-44C2-92A4-09EC5A94BC24}" type="sibTrans" cxnId="{C8FA0B21-9CC0-4CA3-8E8F-1661E7367F72}">
      <dgm:prSet/>
      <dgm:spPr/>
      <dgm:t>
        <a:bodyPr/>
        <a:lstStyle/>
        <a:p>
          <a:endParaRPr lang="hr-HR"/>
        </a:p>
      </dgm:t>
    </dgm:pt>
    <dgm:pt modelId="{F7FC0060-63E1-4357-A57B-7D22A99B7C88}" type="pres">
      <dgm:prSet presAssocID="{0EDF9EDA-6F5B-4EC8-96E4-0D84616457DE}" presName="diagram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9CE260A-52FD-428C-8C9B-347A503FE5BC}" type="pres">
      <dgm:prSet presAssocID="{98440B8D-CB19-467C-8110-89F8E0B2637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124F997-BA8E-4DDB-AEB9-5DF98317B172}" type="pres">
      <dgm:prSet presAssocID="{3611453A-B639-4632-95CA-816B9A553A82}" presName="sibTrans" presStyleCnt="0"/>
      <dgm:spPr/>
    </dgm:pt>
    <dgm:pt modelId="{1D2DFF09-D622-4E54-8F48-6C7340605238}" type="pres">
      <dgm:prSet presAssocID="{284C6608-F0A9-4C35-8CF0-0A502A3D9EE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AE5E078-9949-4639-A4FC-33125DBEAD6B}" type="pres">
      <dgm:prSet presAssocID="{EF9E3D46-13FB-498F-9257-2C501C341D8C}" presName="sibTrans" presStyleCnt="0"/>
      <dgm:spPr/>
    </dgm:pt>
    <dgm:pt modelId="{CF5D4150-D914-4E6D-9BFE-AF539D3A3401}" type="pres">
      <dgm:prSet presAssocID="{AC9327EA-DCB1-4F0C-9556-705DC547F2A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C3391CD-5C8E-4A39-8963-B94A1A03FC6F}" type="presOf" srcId="{284C6608-F0A9-4C35-8CF0-0A502A3D9EE6}" destId="{1D2DFF09-D622-4E54-8F48-6C7340605238}" srcOrd="0" destOrd="0" presId="urn:microsoft.com/office/officeart/2005/8/layout/default"/>
    <dgm:cxn modelId="{A0BD31D4-ADA4-420E-8E65-1B7FFB248B37}" type="presOf" srcId="{98440B8D-CB19-467C-8110-89F8E0B26378}" destId="{49CE260A-52FD-428C-8C9B-347A503FE5BC}" srcOrd="0" destOrd="0" presId="urn:microsoft.com/office/officeart/2005/8/layout/default"/>
    <dgm:cxn modelId="{C8FA0B21-9CC0-4CA3-8E8F-1661E7367F72}" srcId="{0EDF9EDA-6F5B-4EC8-96E4-0D84616457DE}" destId="{AC9327EA-DCB1-4F0C-9556-705DC547F2AA}" srcOrd="2" destOrd="0" parTransId="{5456C9DC-149E-439F-8843-D037D7D7AF8F}" sibTransId="{E387457B-B811-44C2-92A4-09EC5A94BC24}"/>
    <dgm:cxn modelId="{73FEF029-5F57-4458-B8F4-3B4D5D5D8104}" srcId="{0EDF9EDA-6F5B-4EC8-96E4-0D84616457DE}" destId="{98440B8D-CB19-467C-8110-89F8E0B26378}" srcOrd="0" destOrd="0" parTransId="{51B2132A-A1BF-4C6A-BB17-15D8DFF57DA0}" sibTransId="{3611453A-B639-4632-95CA-816B9A553A82}"/>
    <dgm:cxn modelId="{CFFFE5B9-7F6C-44F8-85DE-A42B0E71AEC4}" srcId="{0EDF9EDA-6F5B-4EC8-96E4-0D84616457DE}" destId="{284C6608-F0A9-4C35-8CF0-0A502A3D9EE6}" srcOrd="1" destOrd="0" parTransId="{2B74936C-9E04-4729-8A70-5757FAA15F9D}" sibTransId="{EF9E3D46-13FB-498F-9257-2C501C341D8C}"/>
    <dgm:cxn modelId="{1C7930A7-1866-442E-856C-D111CCF51344}" type="presOf" srcId="{AC9327EA-DCB1-4F0C-9556-705DC547F2AA}" destId="{CF5D4150-D914-4E6D-9BFE-AF539D3A3401}" srcOrd="0" destOrd="0" presId="urn:microsoft.com/office/officeart/2005/8/layout/default"/>
    <dgm:cxn modelId="{F65B3733-4182-4945-A9A5-BF895B327AEE}" type="presOf" srcId="{0EDF9EDA-6F5B-4EC8-96E4-0D84616457DE}" destId="{F7FC0060-63E1-4357-A57B-7D22A99B7C88}" srcOrd="0" destOrd="0" presId="urn:microsoft.com/office/officeart/2005/8/layout/default"/>
    <dgm:cxn modelId="{FF8A403B-1121-4314-A868-575F21061E26}" type="presParOf" srcId="{F7FC0060-63E1-4357-A57B-7D22A99B7C88}" destId="{49CE260A-52FD-428C-8C9B-347A503FE5BC}" srcOrd="0" destOrd="0" presId="urn:microsoft.com/office/officeart/2005/8/layout/default"/>
    <dgm:cxn modelId="{5B98627C-03A5-44A0-AF47-B85ECA4E40E3}" type="presParOf" srcId="{F7FC0060-63E1-4357-A57B-7D22A99B7C88}" destId="{9124F997-BA8E-4DDB-AEB9-5DF98317B172}" srcOrd="1" destOrd="0" presId="urn:microsoft.com/office/officeart/2005/8/layout/default"/>
    <dgm:cxn modelId="{404C67DC-F145-4268-B0D3-5EE82F0BFD13}" type="presParOf" srcId="{F7FC0060-63E1-4357-A57B-7D22A99B7C88}" destId="{1D2DFF09-D622-4E54-8F48-6C7340605238}" srcOrd="2" destOrd="0" presId="urn:microsoft.com/office/officeart/2005/8/layout/default"/>
    <dgm:cxn modelId="{91D2B6D0-88CE-4BC7-8707-B05C8C735EE7}" type="presParOf" srcId="{F7FC0060-63E1-4357-A57B-7D22A99B7C88}" destId="{8AE5E078-9949-4639-A4FC-33125DBEAD6B}" srcOrd="3" destOrd="0" presId="urn:microsoft.com/office/officeart/2005/8/layout/default"/>
    <dgm:cxn modelId="{50934257-5BB4-4D55-8D69-ACDE0FC301FB}" type="presParOf" srcId="{F7FC0060-63E1-4357-A57B-7D22A99B7C88}" destId="{CF5D4150-D914-4E6D-9BFE-AF539D3A3401}" srcOrd="4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E788BBE-1D1E-4BF3-A021-4E0C16C2CD1C}" type="datetimeFigureOut">
              <a:rPr lang="sr-Latn-CS" smtClean="0"/>
              <a:pPr/>
              <a:t>2.6.2011</a:t>
            </a:fld>
            <a:endParaRPr lang="hr-H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41C5FD-038F-4393-9510-0AE02CD4D07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788BBE-1D1E-4BF3-A021-4E0C16C2CD1C}" type="datetimeFigureOut">
              <a:rPr lang="sr-Latn-CS" smtClean="0"/>
              <a:pPr/>
              <a:t>2.6.2011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C5FD-038F-4393-9510-0AE02CD4D07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E788BBE-1D1E-4BF3-A021-4E0C16C2CD1C}" type="datetimeFigureOut">
              <a:rPr lang="sr-Latn-CS" smtClean="0"/>
              <a:pPr/>
              <a:t>2.6.2011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41C5FD-038F-4393-9510-0AE02CD4D07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788BBE-1D1E-4BF3-A021-4E0C16C2CD1C}" type="datetimeFigureOut">
              <a:rPr lang="sr-Latn-CS" smtClean="0"/>
              <a:pPr/>
              <a:t>2.6.2011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C5FD-038F-4393-9510-0AE02CD4D07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788BBE-1D1E-4BF3-A021-4E0C16C2CD1C}" type="datetimeFigureOut">
              <a:rPr lang="sr-Latn-CS" smtClean="0"/>
              <a:pPr/>
              <a:t>2.6.2011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C41C5FD-038F-4393-9510-0AE02CD4D07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788BBE-1D1E-4BF3-A021-4E0C16C2CD1C}" type="datetimeFigureOut">
              <a:rPr lang="sr-Latn-CS" smtClean="0"/>
              <a:pPr/>
              <a:t>2.6.2011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C5FD-038F-4393-9510-0AE02CD4D07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788BBE-1D1E-4BF3-A021-4E0C16C2CD1C}" type="datetimeFigureOut">
              <a:rPr lang="sr-Latn-CS" smtClean="0"/>
              <a:pPr/>
              <a:t>2.6.2011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C5FD-038F-4393-9510-0AE02CD4D07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788BBE-1D1E-4BF3-A021-4E0C16C2CD1C}" type="datetimeFigureOut">
              <a:rPr lang="sr-Latn-CS" smtClean="0"/>
              <a:pPr/>
              <a:t>2.6.2011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C5FD-038F-4393-9510-0AE02CD4D07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788BBE-1D1E-4BF3-A021-4E0C16C2CD1C}" type="datetimeFigureOut">
              <a:rPr lang="sr-Latn-CS" smtClean="0"/>
              <a:pPr/>
              <a:t>2.6.2011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C5FD-038F-4393-9510-0AE02CD4D07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788BBE-1D1E-4BF3-A021-4E0C16C2CD1C}" type="datetimeFigureOut">
              <a:rPr lang="sr-Latn-CS" smtClean="0"/>
              <a:pPr/>
              <a:t>2.6.2011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C5FD-038F-4393-9510-0AE02CD4D07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788BBE-1D1E-4BF3-A021-4E0C16C2CD1C}" type="datetimeFigureOut">
              <a:rPr lang="sr-Latn-CS" smtClean="0"/>
              <a:pPr/>
              <a:t>2.6.2011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C5FD-038F-4393-9510-0AE02CD4D07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E788BBE-1D1E-4BF3-A021-4E0C16C2CD1C}" type="datetimeFigureOut">
              <a:rPr lang="sr-Latn-CS" smtClean="0"/>
              <a:pPr/>
              <a:t>2.6.2011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C41C5FD-038F-4393-9510-0AE02CD4D07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pull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357438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latin typeface="Arial Black" pitchFamily="34" charset="0"/>
              </a:rPr>
              <a:t>Sretno  vašoj djeci, </a:t>
            </a:r>
            <a:br>
              <a:rPr lang="hr-HR" dirty="0" smtClean="0">
                <a:latin typeface="Arial Black" pitchFamily="34" charset="0"/>
              </a:rPr>
            </a:br>
            <a:r>
              <a:rPr lang="hr-HR" dirty="0" smtClean="0">
                <a:latin typeface="Arial Black" pitchFamily="34" charset="0"/>
              </a:rPr>
              <a:t>mojim učenicima, u petom razredu!</a:t>
            </a:r>
            <a:endParaRPr lang="hr-HR" dirty="0">
              <a:latin typeface="Arial Black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072066" y="3283634"/>
            <a:ext cx="3746032" cy="2431382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endParaRPr lang="hr-HR" dirty="0" smtClean="0"/>
          </a:p>
          <a:p>
            <a:endParaRPr lang="hr-HR" sz="2400" dirty="0" smtClean="0">
              <a:solidFill>
                <a:srgbClr val="FFFF00"/>
              </a:solidFill>
            </a:endParaRPr>
          </a:p>
          <a:p>
            <a:r>
              <a:rPr lang="hr-HR" sz="2400" dirty="0" smtClean="0">
                <a:solidFill>
                  <a:srgbClr val="FFFF00"/>
                </a:solidFill>
              </a:rPr>
              <a:t>OŠ Trilj</a:t>
            </a:r>
          </a:p>
          <a:p>
            <a:r>
              <a:rPr lang="hr-HR" sz="2400" dirty="0" smtClean="0">
                <a:solidFill>
                  <a:srgbClr val="FFFF00"/>
                </a:solidFill>
              </a:rPr>
              <a:t>4.C</a:t>
            </a:r>
          </a:p>
          <a:p>
            <a:r>
              <a:rPr lang="hr-HR" sz="2400" dirty="0" smtClean="0">
                <a:solidFill>
                  <a:srgbClr val="FFFF00"/>
                </a:solidFill>
              </a:rPr>
              <a:t>Učiteljica: Ana Ćaleta</a:t>
            </a:r>
          </a:p>
          <a:p>
            <a:r>
              <a:rPr lang="hr-HR" sz="2400" dirty="0" smtClean="0">
                <a:solidFill>
                  <a:srgbClr val="FFFF00"/>
                </a:solidFill>
              </a:rPr>
              <a:t>2.lipnja, 2011.</a:t>
            </a:r>
          </a:p>
          <a:p>
            <a:endParaRPr lang="hr-HR" sz="2800" dirty="0"/>
          </a:p>
        </p:txBody>
      </p:sp>
      <p:pic>
        <p:nvPicPr>
          <p:cNvPr id="2052" name="Picture 4" descr="C:\Documents and Settings\Administrator\My Documents\My Pictures\ekskurzija 4.istra\Picture 35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286512" y="428604"/>
            <a:ext cx="2381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FF00"/>
                </a:solidFill>
              </a:rPr>
              <a:t>Kud ide ovaj vlak.....</a:t>
            </a:r>
            <a:endParaRPr lang="hr-H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7242048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hr-HR" i="1" dirty="0" smtClean="0"/>
              <a:t/>
            </a:r>
            <a:br>
              <a:rPr lang="hr-HR" i="1" dirty="0" smtClean="0"/>
            </a:br>
            <a:r>
              <a:rPr lang="hr-HR" i="1" dirty="0" smtClean="0"/>
              <a:t/>
            </a:r>
            <a:br>
              <a:rPr lang="hr-HR" i="1" dirty="0" smtClean="0"/>
            </a:br>
            <a:r>
              <a:rPr lang="hr-HR" i="1" dirty="0" smtClean="0"/>
              <a:t/>
            </a:r>
            <a:br>
              <a:rPr lang="hr-HR" i="1" dirty="0" smtClean="0"/>
            </a:br>
            <a:r>
              <a:rPr lang="hr-HR" i="1" dirty="0" smtClean="0"/>
              <a:t/>
            </a:r>
            <a:br>
              <a:rPr lang="hr-HR" i="1" dirty="0" smtClean="0"/>
            </a:br>
            <a:r>
              <a:rPr lang="hr-HR" i="1" dirty="0" smtClean="0"/>
              <a:t/>
            </a:r>
            <a:br>
              <a:rPr lang="hr-HR" i="1" dirty="0" smtClean="0"/>
            </a:br>
            <a:r>
              <a:rPr lang="hr-HR" i="1" dirty="0" smtClean="0"/>
              <a:t/>
            </a:r>
            <a:br>
              <a:rPr lang="hr-HR" i="1" dirty="0" smtClean="0"/>
            </a:br>
            <a:r>
              <a:rPr lang="hr-HR" i="1" dirty="0" smtClean="0"/>
              <a:t/>
            </a:r>
            <a:br>
              <a:rPr lang="hr-HR" i="1" dirty="0" smtClean="0"/>
            </a:br>
            <a:r>
              <a:rPr lang="vi-VN" i="1" dirty="0" smtClean="0"/>
              <a:t>PRIJELAZ IZ 4. U 5. RAZRED....I SVE ONO ŠTO IDE UZ TO.....</a:t>
            </a:r>
            <a:r>
              <a:rPr lang="vi-VN" dirty="0" smtClean="0"/>
              <a:t/>
            </a:r>
            <a:br>
              <a:rPr lang="vi-VN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hr-HR" sz="1600" b="1" i="1" dirty="0" smtClean="0">
                <a:solidFill>
                  <a:schemeClr val="accent5">
                    <a:lumMod val="75000"/>
                  </a:schemeClr>
                </a:solidFill>
              </a:rPr>
              <a:t>Roditelj  je ponosan, ali i zabrinut kada njegovo dijete krene u peti razred, gotovo kao kad je krenulo u prvi razred.</a:t>
            </a:r>
          </a:p>
          <a:p>
            <a:endParaRPr lang="hr-HR" sz="1400" b="1" dirty="0" smtClean="0"/>
          </a:p>
          <a:p>
            <a:r>
              <a:rPr lang="vi-VN" sz="1600" b="1" dirty="0" smtClean="0"/>
              <a:t>Prelazak s razredne na predmetnu nastavu donosi niz promjena,</a:t>
            </a:r>
            <a:r>
              <a:rPr lang="hr-HR" sz="1600" b="1" dirty="0" smtClean="0"/>
              <a:t> </a:t>
            </a:r>
            <a:r>
              <a:rPr lang="vi-VN" sz="1600" b="1" dirty="0" smtClean="0"/>
              <a:t>od kojih su neke isključivo </a:t>
            </a:r>
            <a:r>
              <a:rPr lang="hr-HR" sz="1600" b="1" dirty="0" smtClean="0"/>
              <a:t>tjelesne,</a:t>
            </a:r>
            <a:r>
              <a:rPr lang="vi-VN" sz="1600" b="1" dirty="0" smtClean="0"/>
              <a:t> a neke psihičke</a:t>
            </a:r>
            <a:r>
              <a:rPr lang="hr-HR" sz="1600" b="1" dirty="0" smtClean="0"/>
              <a:t>.</a:t>
            </a:r>
          </a:p>
          <a:p>
            <a:r>
              <a:rPr lang="hr-HR" sz="1600" b="1" dirty="0" smtClean="0"/>
              <a:t>Rezultati u petom razredu nisu uvijek onakvi kakve su roditelji očekivali. Zbog čega je nesrazmjer u očekivanjima i rezultatima??? Jesu li očekivanja bila realna? Jesu li za sve krivi predmetni učitelji ili preopširni nastavni sadržaji</a:t>
            </a:r>
            <a:r>
              <a:rPr lang="hr-HR" sz="1400" b="1" dirty="0" smtClean="0"/>
              <a:t>?</a:t>
            </a:r>
            <a:endParaRPr lang="vi-VN" sz="1400" b="1" dirty="0" smtClean="0"/>
          </a:p>
        </p:txBody>
      </p:sp>
      <p:pic>
        <p:nvPicPr>
          <p:cNvPr id="10242" name="Picture 2" descr="C:\Documents and Settings\Administrator\My Documents\My Pictures\ekskurzija 4.istra\Picture 3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8300" y="1571612"/>
            <a:ext cx="4465666" cy="49292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i="1" dirty="0" smtClean="0"/>
              <a:t>Razlike: četvrti i peti</a:t>
            </a:r>
            <a:endParaRPr lang="hr-HR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D</a:t>
            </a:r>
            <a:r>
              <a:rPr lang="vi-VN" dirty="0" smtClean="0"/>
              <a:t>ijete se nakon četiri godine koje je provelo s jednom učiteljicom sad odjednom mora priviknuti na desetak novih učitelja,</a:t>
            </a:r>
            <a:r>
              <a:rPr lang="hr-HR" dirty="0" smtClean="0"/>
              <a:t> </a:t>
            </a:r>
            <a:r>
              <a:rPr lang="vi-VN" dirty="0" smtClean="0"/>
              <a:t>koji niti poznaju njega,</a:t>
            </a:r>
            <a:r>
              <a:rPr lang="hr-HR" dirty="0" smtClean="0"/>
              <a:t> </a:t>
            </a:r>
            <a:r>
              <a:rPr lang="vi-VN" dirty="0" smtClean="0"/>
              <a:t>niti ono poznaje njih,o rijetkima je nešto načulo </a:t>
            </a:r>
            <a:r>
              <a:rPr lang="hr-HR" dirty="0" smtClean="0"/>
              <a:t>: </a:t>
            </a:r>
            <a:r>
              <a:rPr lang="vi-VN" dirty="0" smtClean="0"/>
              <a:t>„stroga,daje jedinice,ne možeš prepisivati“</a:t>
            </a:r>
            <a:r>
              <a:rPr lang="hr-HR" dirty="0" smtClean="0"/>
              <a:t>...</a:t>
            </a:r>
          </a:p>
          <a:p>
            <a:r>
              <a:rPr lang="hr-HR" dirty="0" smtClean="0"/>
              <a:t>N</a:t>
            </a:r>
            <a:r>
              <a:rPr lang="vi-VN" dirty="0" smtClean="0"/>
              <a:t>akon četiri godine u jednoj učionici,</a:t>
            </a:r>
            <a:r>
              <a:rPr lang="hr-HR" dirty="0" smtClean="0"/>
              <a:t> </a:t>
            </a:r>
            <a:r>
              <a:rPr lang="vi-VN" dirty="0" smtClean="0"/>
              <a:t>kabinetska nastava </a:t>
            </a:r>
            <a:endParaRPr lang="hr-HR" dirty="0" smtClean="0"/>
          </a:p>
          <a:p>
            <a:r>
              <a:rPr lang="hr-HR" dirty="0" smtClean="0"/>
              <a:t>P</a:t>
            </a:r>
            <a:r>
              <a:rPr lang="vi-VN" dirty="0" smtClean="0"/>
              <a:t>rvo se treba snaći u novom „dijelu“ škole,</a:t>
            </a:r>
            <a:r>
              <a:rPr lang="hr-HR" dirty="0" smtClean="0"/>
              <a:t> </a:t>
            </a:r>
            <a:r>
              <a:rPr lang="vi-VN" dirty="0" smtClean="0"/>
              <a:t>pa još zapamtiti gdje je koja učionica,pa se sjetiti gdje si što ostavio </a:t>
            </a:r>
            <a:r>
              <a:rPr lang="hr-HR" dirty="0" smtClean="0"/>
              <a:t>i koji sat</a:t>
            </a:r>
            <a:r>
              <a:rPr lang="vi-VN" dirty="0" smtClean="0"/>
              <a:t>,pa stariji</a:t>
            </a:r>
            <a:r>
              <a:rPr lang="hr-HR" dirty="0" smtClean="0"/>
              <a:t> </a:t>
            </a:r>
            <a:r>
              <a:rPr lang="vi-VN" dirty="0" smtClean="0"/>
              <a:t>učenici.....simpatije...</a:t>
            </a:r>
            <a:endParaRPr lang="hr-HR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i="1" dirty="0" smtClean="0"/>
              <a:t>Razlike: četvrti i peti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29114" cy="4525963"/>
          </a:xfrm>
        </p:spPr>
        <p:txBody>
          <a:bodyPr>
            <a:noAutofit/>
          </a:bodyPr>
          <a:lstStyle/>
          <a:p>
            <a:r>
              <a:rPr lang="hr-HR" sz="1800" dirty="0" smtClean="0"/>
              <a:t>N</a:t>
            </a:r>
            <a:r>
              <a:rPr lang="vi-VN" sz="1800" dirty="0" smtClean="0"/>
              <a:t>akon četiri godine i šest-sedam predmeta,toliki novi predmeti....a svaki od njih nešto</a:t>
            </a:r>
            <a:r>
              <a:rPr lang="hr-HR" sz="1800" dirty="0" smtClean="0"/>
              <a:t> </a:t>
            </a:r>
            <a:r>
              <a:rPr lang="vi-VN" sz="1800" dirty="0" smtClean="0"/>
              <a:t>izučava,potrebno je cijelo jedno polugodište da bi se shvatilo o čemu se radi,kako se uči kod kojeg učitelja,koji sve elementi čine ocjenu,čemu služi koji izvor znanja(udžbenici,vježbenice..</a:t>
            </a:r>
            <a:r>
              <a:rPr lang="hr-HR" sz="1800" dirty="0" smtClean="0"/>
              <a:t>)</a:t>
            </a:r>
          </a:p>
          <a:p>
            <a:r>
              <a:rPr lang="hr-HR" sz="1800" dirty="0" smtClean="0"/>
              <a:t>N</a:t>
            </a:r>
            <a:r>
              <a:rPr lang="vi-VN" sz="1800" dirty="0" smtClean="0"/>
              <a:t>akon četiri godine uspjeha 5,00......treba se polako privikavati da postoje i niže ocjene,i da baš svaki učitelj za svoj predmet misli da je jako važan,ako ne i najvažniji,da se kontrolni rad piše točno jedan sat,da</a:t>
            </a:r>
            <a:r>
              <a:rPr lang="hr-HR" sz="1800" dirty="0" smtClean="0"/>
              <a:t> je obvezna oprema za tjelesni,</a:t>
            </a:r>
            <a:r>
              <a:rPr lang="vi-VN" sz="1800" dirty="0" smtClean="0"/>
              <a:t>da se povijest uči,da se matematika vježba.....</a:t>
            </a:r>
            <a:endParaRPr lang="hr-HR" sz="1800" dirty="0"/>
          </a:p>
        </p:txBody>
      </p:sp>
      <p:pic>
        <p:nvPicPr>
          <p:cNvPr id="9218" name="Picture 2" descr="C:\Documents and Settings\Administrator\My Documents\My Pictures\ekskurzija 4.istra\Picture 3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428736"/>
            <a:ext cx="4143404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vi-VN" i="1" dirty="0" smtClean="0"/>
              <a:t> </a:t>
            </a:r>
            <a:r>
              <a:rPr lang="hr-HR" sz="3100" i="1" dirty="0" smtClean="0"/>
              <a:t>za svaki od tih problema ima i rješenja:</a:t>
            </a:r>
            <a:endParaRPr lang="hr-HR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r-HR" sz="3400" i="1" dirty="0" smtClean="0"/>
              <a:t>S</a:t>
            </a:r>
            <a:r>
              <a:rPr lang="vi-VN" sz="3400" i="1" dirty="0" smtClean="0"/>
              <a:t>vi ti učitelji su već u svojoj praksi imali</a:t>
            </a:r>
            <a:r>
              <a:rPr lang="hr-HR" sz="3400" i="1" dirty="0" smtClean="0"/>
              <a:t> </a:t>
            </a:r>
            <a:r>
              <a:rPr lang="vi-VN" sz="3400" i="1" dirty="0" smtClean="0"/>
              <a:t>“petaše“ pa jako dobro znaju da im je potreban period privikavanja i imat će na umu te silne promjene koje se nalaze pred djecom ali i načine kako da im pomognu da što prije prebrode „krize“,</a:t>
            </a:r>
            <a:endParaRPr lang="hr-HR" sz="3400" i="1" dirty="0" smtClean="0"/>
          </a:p>
          <a:p>
            <a:r>
              <a:rPr lang="vi-VN" sz="3400" i="1" dirty="0" smtClean="0"/>
              <a:t>individualna odstupanja su uvijek prisutna</a:t>
            </a:r>
            <a:endParaRPr lang="hr-HR" sz="3400" i="1" dirty="0" smtClean="0"/>
          </a:p>
          <a:p>
            <a:r>
              <a:rPr lang="vi-VN" sz="3400" i="1" dirty="0" smtClean="0"/>
              <a:t>naputak roditeljima: </a:t>
            </a:r>
            <a:endParaRPr lang="hr-HR" sz="3400" i="1" dirty="0" smtClean="0"/>
          </a:p>
          <a:p>
            <a:r>
              <a:rPr lang="vi-VN" sz="3400" b="1" dirty="0" smtClean="0">
                <a:solidFill>
                  <a:srgbClr val="C00000"/>
                </a:solidFill>
              </a:rPr>
              <a:t>OD POČETKA REDOVITO POSJEĆUJTE INFORMACIJE ZA RODITELJE I SASTANKE</a:t>
            </a:r>
            <a:endParaRPr lang="hr-HR" sz="3400" b="1" i="1" dirty="0" smtClean="0">
              <a:solidFill>
                <a:srgbClr val="C00000"/>
              </a:solidFill>
            </a:endParaRPr>
          </a:p>
        </p:txBody>
      </p:sp>
      <p:pic>
        <p:nvPicPr>
          <p:cNvPr id="8194" name="Picture 2" descr="C:\Documents and Settings\Administrator\My Documents\My Pictures\ekskurzija 4.istra\Picture 1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500174"/>
            <a:ext cx="4714908" cy="48577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600" i="1" dirty="0" smtClean="0"/>
              <a:t>za svaki od tih problema ima i rješenja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r-HR" i="1" dirty="0" smtClean="0"/>
              <a:t>D</a:t>
            </a:r>
            <a:r>
              <a:rPr lang="vi-VN" i="1" dirty="0" smtClean="0"/>
              <a:t>jeca imaju razrednika ili razrednicu koji će preuzeti ulogu njihove dosadašnje učiteljice-brinuti o njima,no,naravno,ne u tolikom vremenu jer je i sam predmetni učitelj i ima svoj raspored sati,no vrlo brzo se vidi da djeci i ne treba „stalno visiti nad glavom“ a tu ste i vi,kao  roditelji koji ćete razrednika upućivati na promjene,poteškoće ili probleme koje nije uočio</a:t>
            </a:r>
            <a:endParaRPr lang="hr-HR" i="1" dirty="0" smtClean="0"/>
          </a:p>
          <a:p>
            <a:endParaRPr lang="hr-HR" i="1" dirty="0" smtClean="0"/>
          </a:p>
          <a:p>
            <a:r>
              <a:rPr lang="vi-VN" b="1" dirty="0" smtClean="0">
                <a:solidFill>
                  <a:srgbClr val="C00000"/>
                </a:solidFill>
              </a:rPr>
              <a:t>ZNAČI,</a:t>
            </a:r>
            <a:r>
              <a:rPr lang="hr-HR" b="1" dirty="0" smtClean="0">
                <a:solidFill>
                  <a:srgbClr val="C00000"/>
                </a:solidFill>
              </a:rPr>
              <a:t> </a:t>
            </a:r>
            <a:r>
              <a:rPr lang="vi-VN" b="1" dirty="0" smtClean="0">
                <a:solidFill>
                  <a:srgbClr val="C00000"/>
                </a:solidFill>
              </a:rPr>
              <a:t>IMAJTE REDOVITI KONTAKT SA ŠKOLOM</a:t>
            </a:r>
            <a:r>
              <a:rPr lang="vi-VN" i="1" dirty="0" smtClean="0"/>
              <a:t>.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7170" name="Picture 2" descr="C:\Documents and Settings\Administrator\My Documents\My Pictures\ekskurzija 4.istra\Picture 2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8300" y="1500174"/>
            <a:ext cx="4751418" cy="48577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sz="4000" i="1" dirty="0" smtClean="0"/>
              <a:t>za svaki od tih problema ima i rješenja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hr-HR" sz="2000" i="1" dirty="0" smtClean="0"/>
              <a:t>Svaki će učitelj naglasiti koje komponente čine ocjenu iz kojeg predmeta,možete biti sigurni da će ocjena iz tzv. zalaganja biti jedna od onih ocjena koje dižu prosjek</a:t>
            </a:r>
          </a:p>
          <a:p>
            <a:pPr>
              <a:buNone/>
            </a:pPr>
            <a:endParaRPr lang="hr-HR" sz="1600" i="1" dirty="0" smtClean="0"/>
          </a:p>
          <a:p>
            <a:r>
              <a:rPr lang="hr-HR" sz="2400" b="1" i="1" dirty="0" smtClean="0">
                <a:solidFill>
                  <a:srgbClr val="C00000"/>
                </a:solidFill>
              </a:rPr>
              <a:t>DAKLE, U SURADNJI S RAZREDNIKOM POLAKO „RADITE“ NA OPĆEM USPJEHU VAŠEG DJETETA.</a:t>
            </a:r>
            <a:br>
              <a:rPr lang="hr-HR" sz="2400" b="1" i="1" dirty="0" smtClean="0">
                <a:solidFill>
                  <a:srgbClr val="C00000"/>
                </a:solidFill>
              </a:rPr>
            </a:br>
            <a:r>
              <a:rPr lang="hr-HR" sz="2400" b="1" i="1" dirty="0" smtClean="0">
                <a:solidFill>
                  <a:srgbClr val="C00000"/>
                </a:solidFill>
              </a:rPr>
              <a:t>           </a:t>
            </a:r>
            <a:endParaRPr lang="hr-HR" sz="24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Documents and Settings\Administrator\My Documents\My Pictures\ekskurzija 4.istra\Picture 3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8300" y="1428736"/>
            <a:ext cx="3965600" cy="49292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600" i="1" dirty="0" smtClean="0"/>
              <a:t>za svaki od tih problema ima i rješenja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7554" y="1600200"/>
            <a:ext cx="4341694" cy="4525963"/>
          </a:xfrm>
        </p:spPr>
        <p:txBody>
          <a:bodyPr>
            <a:noAutofit/>
          </a:bodyPr>
          <a:lstStyle/>
          <a:p>
            <a:r>
              <a:rPr lang="hr-HR" sz="1600" dirty="0" smtClean="0"/>
              <a:t>Vjerojatno će mnoga djeca „zadržati“ uspjeh iz „nižih“razreda,</a:t>
            </a:r>
          </a:p>
          <a:p>
            <a:r>
              <a:rPr lang="hr-HR" sz="1600" dirty="0" smtClean="0"/>
              <a:t>pa ako i ne zadrže,u petom razredu ima puno,puno značajnijih uspjeha od općeg uspjeha,</a:t>
            </a:r>
          </a:p>
          <a:p>
            <a:r>
              <a:rPr lang="hr-HR" sz="1600" dirty="0" smtClean="0"/>
              <a:t>na primjer,socijalizacija,pozitivna slika o sebi,komunikacija,osjećaj pripadnosti kolektivu u širem smislu,svladavanje novih metoda i oblika učenja,samostalno služenje izvorima znanja,dosljednost,odgovornost i prije svega </a:t>
            </a:r>
          </a:p>
          <a:p>
            <a:endParaRPr lang="hr-HR" sz="1600" b="1" i="1" dirty="0" smtClean="0">
              <a:solidFill>
                <a:srgbClr val="C00000"/>
              </a:solidFill>
            </a:endParaRPr>
          </a:p>
          <a:p>
            <a:r>
              <a:rPr lang="hr-HR" sz="1600" b="1" i="1" dirty="0" smtClean="0">
                <a:solidFill>
                  <a:srgbClr val="C00000"/>
                </a:solidFill>
              </a:rPr>
              <a:t>RADOST,VESELJE,ZDRAVLJE.....A TO JE ONO ŠTO VAS TREBA ČINITI PONOSNIMA.</a:t>
            </a:r>
            <a:br>
              <a:rPr lang="hr-HR" sz="1600" b="1" i="1" dirty="0" smtClean="0">
                <a:solidFill>
                  <a:srgbClr val="C00000"/>
                </a:solidFill>
              </a:rPr>
            </a:br>
            <a:r>
              <a:rPr lang="hr-HR" sz="1600" b="1" i="1" dirty="0" smtClean="0">
                <a:solidFill>
                  <a:srgbClr val="C00000"/>
                </a:solidFill>
              </a:rPr>
              <a:t>          </a:t>
            </a:r>
            <a:endParaRPr lang="hr-HR" sz="1600" b="1" dirty="0" smtClean="0">
              <a:solidFill>
                <a:srgbClr val="C00000"/>
              </a:solidFill>
            </a:endParaRPr>
          </a:p>
          <a:p>
            <a:r>
              <a:rPr lang="hr-HR" sz="1600" i="1" dirty="0" smtClean="0"/>
              <a:t>          </a:t>
            </a:r>
            <a:endParaRPr lang="hr-HR" sz="1600" dirty="0"/>
          </a:p>
        </p:txBody>
      </p:sp>
      <p:pic>
        <p:nvPicPr>
          <p:cNvPr id="5123" name="Picture 3" descr="C:\Documents and Settings\Administrator\My Documents\My Pictures\ekskurzija 4.istra\Picture 4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43050"/>
            <a:ext cx="3643305" cy="47149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algn="ctr"/>
            <a:r>
              <a:rPr lang="hr-HR" dirty="0" smtClean="0"/>
              <a:t>Hvala na pažnji!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accent4"/>
          </a:solidFill>
        </p:spPr>
        <p:txBody>
          <a:bodyPr>
            <a:normAutofit fontScale="92500" lnSpcReduction="10000"/>
          </a:bodyPr>
          <a:lstStyle/>
          <a:p>
            <a:r>
              <a:rPr lang="hr-HR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Sretno Vama i Vašoj djeci u petom razredu i budućem životu... </a:t>
            </a:r>
          </a:p>
          <a:p>
            <a:endParaRPr lang="hr-HR" sz="1900" dirty="0" smtClean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hr-HR" sz="19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Nadam se kako </a:t>
            </a:r>
            <a:r>
              <a:rPr lang="hr-HR" sz="190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još </a:t>
            </a:r>
            <a:r>
              <a:rPr lang="hr-HR" sz="190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vrijede </a:t>
            </a:r>
            <a:r>
              <a:rPr lang="hr-HR" sz="19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stihovi:</a:t>
            </a:r>
          </a:p>
          <a:p>
            <a:pPr>
              <a:buNone/>
            </a:pPr>
            <a:r>
              <a:rPr lang="hr-HR" i="1" dirty="0" smtClean="0">
                <a:latin typeface="Blackadder ITC" pitchFamily="82" charset="0"/>
              </a:rPr>
              <a:t>     </a:t>
            </a:r>
            <a:r>
              <a:rPr lang="hr-HR" b="1" i="1" dirty="0" smtClean="0">
                <a:latin typeface="Blackadder ITC" pitchFamily="82" charset="0"/>
              </a:rPr>
              <a:t>Od kolijevke, pa do groba</a:t>
            </a:r>
          </a:p>
          <a:p>
            <a:pPr>
              <a:buNone/>
            </a:pPr>
            <a:r>
              <a:rPr lang="hr-HR" b="1" i="1" dirty="0" smtClean="0">
                <a:latin typeface="Blackadder ITC" pitchFamily="82" charset="0"/>
              </a:rPr>
              <a:t>      najljepše je đačko doba.....</a:t>
            </a:r>
          </a:p>
          <a:p>
            <a:endParaRPr lang="hr-HR" dirty="0" smtClean="0"/>
          </a:p>
          <a:p>
            <a:r>
              <a:rPr lang="hr-HR" dirty="0" smtClean="0"/>
              <a:t> </a:t>
            </a:r>
            <a:r>
              <a:rPr lang="hr-HR" i="1" u="sng" dirty="0" smtClean="0">
                <a:latin typeface="Blackadder ITC" pitchFamily="82" charset="0"/>
              </a:rPr>
              <a:t>Razrednica: Ana Ćaleta</a:t>
            </a:r>
            <a:r>
              <a:rPr lang="hr-HR" dirty="0" smtClean="0"/>
              <a:t>    </a:t>
            </a:r>
          </a:p>
          <a:p>
            <a:endParaRPr lang="hr-HR" dirty="0"/>
          </a:p>
        </p:txBody>
      </p:sp>
      <p:pic>
        <p:nvPicPr>
          <p:cNvPr id="4098" name="Picture 2" descr="C:\Documents and Settings\Administrator\My Documents\My Pictures\ekskurzija 4.istra\Picture 2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643050"/>
            <a:ext cx="4071966" cy="44291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My Documents\My Pictures\ekskurzija 4.istra\Picture 1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972452" cy="1465886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hr-HR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</a:br>
            <a:r>
              <a:rPr lang="hr-HR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hr-HR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</a:br>
            <a:r>
              <a:rPr lang="hr-HR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hr-HR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</a:br>
            <a:r>
              <a:rPr lang="hr-HR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hr-HR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</a:br>
            <a:r>
              <a:rPr lang="hr-HR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Priprema za drugi ciklus </a:t>
            </a:r>
            <a:br>
              <a:rPr lang="hr-HR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</a:br>
            <a:r>
              <a:rPr lang="hr-HR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osnovnoškolskog obrazovanja</a:t>
            </a:r>
            <a:endParaRPr lang="hr-HR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Zbog čega </a:t>
            </a:r>
            <a:br>
              <a:rPr lang="hr-HR" dirty="0" smtClean="0"/>
            </a:br>
            <a:r>
              <a:rPr lang="hr-HR" dirty="0" smtClean="0">
                <a:solidFill>
                  <a:srgbClr val="C00000"/>
                </a:solidFill>
              </a:rPr>
              <a:t>ovo pedavanje???</a:t>
            </a:r>
            <a:endParaRPr lang="hr-HR" dirty="0">
              <a:solidFill>
                <a:srgbClr val="C00000"/>
              </a:solidFill>
            </a:endParaRPr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0" y="1600200"/>
          <a:ext cx="4495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:\Documents and Settings\Administrator\My Documents\My Pictures\ekskurzija 4.istra\Picture 3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 rot="5586289">
            <a:off x="3633961" y="1279544"/>
            <a:ext cx="5583332" cy="486613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28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PredavanjA za roditelje </a:t>
            </a:r>
            <a:br>
              <a:rPr lang="hr-HR" sz="28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</a:br>
            <a:r>
              <a:rPr lang="hr-HR" sz="28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na kraju četvrtog </a:t>
            </a:r>
            <a:br>
              <a:rPr lang="hr-HR" sz="28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</a:br>
            <a:r>
              <a:rPr lang="hr-HR" sz="28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i početku petog razreda</a:t>
            </a:r>
            <a:endParaRPr lang="hr-HR" sz="2800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 početku nastavne godine pedagognja OŠ Trilj pripremi predavanje za roditelje učenika petog razreda</a:t>
            </a:r>
          </a:p>
          <a:p>
            <a:r>
              <a:rPr lang="hr-HR" dirty="0"/>
              <a:t>P</a:t>
            </a:r>
            <a:r>
              <a:rPr lang="hr-HR" dirty="0" smtClean="0"/>
              <a:t>redavanje na kraju četvrtog razreda priprema razrednik</a:t>
            </a:r>
          </a:p>
          <a:p>
            <a:r>
              <a:rPr lang="hr-HR" dirty="0" smtClean="0"/>
              <a:t>Predavanju za roditelje prethodio je sat razrednika na kojem su sudjelovali sadašnji petaši</a:t>
            </a:r>
            <a:endParaRPr lang="hr-HR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My Documents\My Pictures\ekskurzija 4.istra\Picture 16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7139" y="821529"/>
            <a:ext cx="5214976" cy="542925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Susret s učenicima petog razreda</a:t>
            </a:r>
            <a:endParaRPr lang="hr-H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hr-HR" b="1" dirty="0" smtClean="0">
                <a:latin typeface="Arial Rounded MT Bold" pitchFamily="34" charset="0"/>
              </a:rPr>
              <a:t>Na zamolbu pedagoginje škole i učiteljice četvrtog razreda, odazvale su se tri učenice petog </a:t>
            </a:r>
            <a:r>
              <a:rPr lang="hr-HR" b="1" smtClean="0">
                <a:latin typeface="Arial Rounded MT Bold" pitchFamily="34" charset="0"/>
              </a:rPr>
              <a:t>razreda  i spremeno, zrelo i zanimljivo odgovarale na pitanja četvrtaša na satu razrednika.</a:t>
            </a:r>
            <a:endParaRPr lang="hr-HR" b="1" dirty="0" smtClean="0">
              <a:latin typeface="Arial Rounded MT Bold" pitchFamily="34" charset="0"/>
            </a:endParaRPr>
          </a:p>
          <a:p>
            <a:endParaRPr lang="hr-HR" b="1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Što četvrtaše najviše zanima??!</a:t>
            </a:r>
            <a:br>
              <a:rPr lang="hr-HR" dirty="0" smtClean="0"/>
            </a:br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Odgovori iz prve ruke!</a:t>
            </a:r>
            <a:endParaRPr lang="hr-H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sz="1800" b="1" i="1" dirty="0" smtClean="0">
                <a:solidFill>
                  <a:srgbClr val="C00000"/>
                </a:solidFill>
              </a:rPr>
              <a:t>Je li teško u petom razredu?</a:t>
            </a:r>
          </a:p>
          <a:p>
            <a:r>
              <a:rPr lang="hr-HR" sz="1800" dirty="0" smtClean="0"/>
              <a:t>Da, teško je, ali ako se redovito uči nije preteško.</a:t>
            </a:r>
          </a:p>
          <a:p>
            <a:r>
              <a:rPr lang="hr-HR" sz="1800" b="1" i="1" dirty="0" smtClean="0">
                <a:solidFill>
                  <a:srgbClr val="C00000"/>
                </a:solidFill>
              </a:rPr>
              <a:t>Tko će nama biti razrednik ili razrednica? </a:t>
            </a:r>
          </a:p>
          <a:p>
            <a:r>
              <a:rPr lang="hr-HR" sz="1800" dirty="0" smtClean="0"/>
              <a:t>Nismo sigurne, vjerojatno Slavka Oreč, Ljiljana Ivišić ili Smilja Maleš?</a:t>
            </a:r>
          </a:p>
          <a:p>
            <a:r>
              <a:rPr lang="hr-HR" sz="1800" b="1" i="1" dirty="0" smtClean="0">
                <a:solidFill>
                  <a:srgbClr val="C00000"/>
                </a:solidFill>
              </a:rPr>
              <a:t>Koji predmet je najlakši, a koji najteži?</a:t>
            </a:r>
          </a:p>
          <a:p>
            <a:r>
              <a:rPr lang="hr-HR" sz="1800" dirty="0" smtClean="0"/>
              <a:t>Tjelesni je lakši, od odgoja, a od glavnih predmeta engleski, a matematika najteža! Dosta ovisi o učitelju.</a:t>
            </a:r>
          </a:p>
          <a:p>
            <a:r>
              <a:rPr lang="hr-HR" sz="1800" b="1" i="1" dirty="0" smtClean="0">
                <a:solidFill>
                  <a:srgbClr val="C00000"/>
                </a:solidFill>
              </a:rPr>
              <a:t>Kakva će biti matematika?</a:t>
            </a:r>
          </a:p>
          <a:p>
            <a:r>
              <a:rPr lang="hr-HR" sz="1800" dirty="0" smtClean="0"/>
              <a:t>Bit će teška, morat ćete puno učiti i slušati učitelja. Ako ste pažljivi na satu i pišete sve domaće, neće biti problema.</a:t>
            </a:r>
          </a:p>
          <a:p>
            <a:r>
              <a:rPr lang="hr-HR" sz="1800" b="1" i="1" dirty="0" smtClean="0">
                <a:solidFill>
                  <a:srgbClr val="C00000"/>
                </a:solidFill>
              </a:rPr>
              <a:t>Koliko najviše učite na dan?</a:t>
            </a:r>
          </a:p>
          <a:p>
            <a:r>
              <a:rPr lang="hr-HR" sz="1800" dirty="0" smtClean="0"/>
              <a:t>Dva do pet sati. Kad imamo test učimo i više, a testove često pišemo.</a:t>
            </a:r>
          </a:p>
          <a:p>
            <a:r>
              <a:rPr lang="hr-HR" sz="1800" b="1" i="1" dirty="0" smtClean="0">
                <a:solidFill>
                  <a:srgbClr val="C00000"/>
                </a:solidFill>
              </a:rPr>
              <a:t>Kako ste se snašli s puno učionica? Traje li to mijenjanje učionica čitavu godinu?</a:t>
            </a:r>
          </a:p>
          <a:p>
            <a:r>
              <a:rPr lang="hr-HR" sz="1800" dirty="0" smtClean="0"/>
              <a:t>Na početku je bilo dosta teško, trebalo nam je skoro mjesec dana da se naviknemo i snađemo. Tako je organizirana nastava čitavu godinu.</a:t>
            </a:r>
          </a:p>
          <a:p>
            <a:r>
              <a:rPr lang="hr-HR" sz="1800" b="1" i="1" dirty="0" smtClean="0">
                <a:solidFill>
                  <a:srgbClr val="C00000"/>
                </a:solidFill>
              </a:rPr>
              <a:t>Koliko ćemo imati predmeta i koji će nam biti novi?</a:t>
            </a:r>
          </a:p>
          <a:p>
            <a:r>
              <a:rPr lang="hr-HR" sz="1800" dirty="0" smtClean="0"/>
              <a:t>Jedanaest obveznih i izborni njemački i informatika. Novi su povijest, zemljopis, priroda i tehnički.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7239000" cy="6098570"/>
          </a:xfrm>
        </p:spPr>
        <p:txBody>
          <a:bodyPr>
            <a:normAutofit/>
          </a:bodyPr>
          <a:lstStyle/>
          <a:p>
            <a:r>
              <a:rPr lang="hr-HR" sz="1800" b="1" i="1" dirty="0" smtClean="0">
                <a:solidFill>
                  <a:srgbClr val="C00000"/>
                </a:solidFill>
              </a:rPr>
              <a:t>Koliko ćemo dnevno imati predmeta i hoćemo li imati blok satove?</a:t>
            </a:r>
          </a:p>
          <a:p>
            <a:r>
              <a:rPr lang="hr-HR" sz="1800" dirty="0" smtClean="0"/>
              <a:t>Obično imamo 6 sati, ovisi jesmo li na dodatnoj, dopunskoj ili na izbornim predmetima, tada imamo i više sati. Imamo svaka dva tjedna blok sat tehničkog i likovnog i hrvatski nam je blok sat.</a:t>
            </a:r>
          </a:p>
          <a:p>
            <a:r>
              <a:rPr lang="hr-HR" sz="1800" b="1" i="1" dirty="0" smtClean="0">
                <a:solidFill>
                  <a:srgbClr val="C00000"/>
                </a:solidFill>
              </a:rPr>
              <a:t>Jesu li učitelji strogi?</a:t>
            </a:r>
          </a:p>
          <a:p>
            <a:r>
              <a:rPr lang="hr-HR" sz="1800" dirty="0" smtClean="0"/>
              <a:t>Da, strogi su. Ako radite probleme idete kod pedagoga, dobijete jedinice za nepisanje domaćih radova, a ako ste pristojni i vrijedni učitelji vas vole.</a:t>
            </a:r>
          </a:p>
          <a:p>
            <a:r>
              <a:rPr lang="hr-HR" sz="1800" b="1" i="1" dirty="0" smtClean="0">
                <a:solidFill>
                  <a:srgbClr val="C00000"/>
                </a:solidFill>
              </a:rPr>
              <a:t>Hoće li naš razred ostati kako je sad?</a:t>
            </a:r>
          </a:p>
          <a:p>
            <a:r>
              <a:rPr lang="hr-HR" sz="1800" dirty="0" smtClean="0"/>
              <a:t>Hoće, ali doći će vam nekoliko učenika iz područnih škola.</a:t>
            </a:r>
          </a:p>
          <a:p>
            <a:r>
              <a:rPr lang="hr-HR" sz="1800" b="1" i="1" dirty="0" smtClean="0">
                <a:solidFill>
                  <a:srgbClr val="C00000"/>
                </a:solidFill>
              </a:rPr>
              <a:t>Hoćemo li imati natjecanje iz Klokana i matematike?</a:t>
            </a:r>
          </a:p>
          <a:p>
            <a:r>
              <a:rPr lang="hr-HR" sz="1800" dirty="0" smtClean="0"/>
              <a:t>Iz matematike da, za Klokana ne znamo, a bit će natjecanja i iz nekih drugih predmeta.</a:t>
            </a:r>
          </a:p>
          <a:p>
            <a:r>
              <a:rPr lang="hr-HR" sz="1800" b="1" i="1" dirty="0" smtClean="0">
                <a:solidFill>
                  <a:srgbClr val="C00000"/>
                </a:solidFill>
              </a:rPr>
              <a:t>Koji predmet vam je najzanimljiviji?</a:t>
            </a:r>
          </a:p>
          <a:p>
            <a:r>
              <a:rPr lang="hr-HR" sz="1800" dirty="0" smtClean="0"/>
              <a:t>Zemljopis je jako zanimljiv jer učiteljica priča  mnoge zanimljivosti koje nisu u udžbeniku. Zanimljiva je i povijest, uči se dosta toga što nije bilo do 5.razreda. I tehnički je jako zanimljiv.</a:t>
            </a:r>
          </a:p>
          <a:p>
            <a:endParaRPr lang="hr-HR" sz="1800" dirty="0" smtClean="0"/>
          </a:p>
          <a:p>
            <a:endParaRPr lang="hr-HR" sz="1800" dirty="0" smtClean="0"/>
          </a:p>
          <a:p>
            <a:endParaRPr lang="hr-HR" sz="1800" dirty="0" smtClean="0"/>
          </a:p>
          <a:p>
            <a:endParaRPr lang="hr-HR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7239000" cy="5955694"/>
          </a:xfrm>
        </p:spPr>
        <p:txBody>
          <a:bodyPr>
            <a:normAutofit fontScale="62500" lnSpcReduction="20000"/>
          </a:bodyPr>
          <a:lstStyle/>
          <a:p>
            <a:r>
              <a:rPr lang="hr-HR" sz="2800" b="1" i="1" dirty="0" smtClean="0">
                <a:solidFill>
                  <a:srgbClr val="C00000"/>
                </a:solidFill>
              </a:rPr>
              <a:t>Koji učitelj vam je najbolji i hoće li nam ostati sadašnji učitelji iz engleskog i glazbenog i hoćemo li se moći upisati u zbor?</a:t>
            </a:r>
          </a:p>
          <a:p>
            <a:r>
              <a:rPr lang="hr-HR" sz="2800" dirty="0" smtClean="0"/>
              <a:t>Najbolji su Učitelji koji pričaju s nama o našim problemima i vole se našaliti na satu, koje možemo pitati sve što nas zanima. Učitelj iz glazbenog će biti isti, a za zbor ne znamo. &lt;ne znamo hoće li iz engleskog biti ista učitrljica.</a:t>
            </a:r>
          </a:p>
          <a:p>
            <a:r>
              <a:rPr lang="hr-HR" sz="2800" b="1" i="1" dirty="0" smtClean="0">
                <a:solidFill>
                  <a:srgbClr val="C00000"/>
                </a:solidFill>
              </a:rPr>
              <a:t>Jesu li vam ocjene bile bolje u četvrtom razredu ili u petom?</a:t>
            </a:r>
          </a:p>
          <a:p>
            <a:r>
              <a:rPr lang="hr-HR" sz="2800" dirty="0" smtClean="0"/>
              <a:t>U četvrtom su bile bolje, ali trudile smo se i valjda će sada na kraju opet biti sve petice.</a:t>
            </a:r>
          </a:p>
          <a:p>
            <a:r>
              <a:rPr lang="hr-HR" sz="2800" b="1" i="1" dirty="0" smtClean="0">
                <a:solidFill>
                  <a:srgbClr val="C00000"/>
                </a:solidFill>
              </a:rPr>
              <a:t>Koliko lektira imate i pišete li ih kod kuće ili u školi.</a:t>
            </a:r>
          </a:p>
          <a:p>
            <a:r>
              <a:rPr lang="hr-HR" sz="2800" dirty="0" smtClean="0"/>
              <a:t>Lektire su zanimljive, neke pišemo u školi, a neke kod kuće. Pišemo i testove iz lektire.</a:t>
            </a:r>
          </a:p>
          <a:p>
            <a:r>
              <a:rPr lang="hr-HR" sz="2800" b="1" i="1" dirty="0" smtClean="0">
                <a:solidFill>
                  <a:srgbClr val="C00000"/>
                </a:solidFill>
              </a:rPr>
              <a:t>Kada je veliki odmor i možemo li preko odmora izlaziti iz školskog dvorišta?</a:t>
            </a:r>
          </a:p>
          <a:p>
            <a:r>
              <a:rPr lang="hr-HR" sz="2800" dirty="0" smtClean="0"/>
              <a:t>Odmor je kao i u nižim razredima, a sada možemo ići i u park  i u Studenca kupiti marende, ali ne i do Cetine ili dalje.</a:t>
            </a:r>
          </a:p>
          <a:p>
            <a:r>
              <a:rPr lang="hr-HR" sz="2800" b="1" i="1" dirty="0" smtClean="0">
                <a:solidFill>
                  <a:srgbClr val="C00000"/>
                </a:solidFill>
              </a:rPr>
              <a:t>Hoće li biti izleta u petom razredu?</a:t>
            </a:r>
          </a:p>
          <a:p>
            <a:r>
              <a:rPr lang="hr-HR" sz="2800" dirty="0" smtClean="0"/>
              <a:t>Bit će jedan izlet ba koji idu svi učenici petih razreda i bude odlično.</a:t>
            </a:r>
          </a:p>
          <a:p>
            <a:endParaRPr lang="hr-HR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7239000" cy="6027132"/>
          </a:xfrm>
        </p:spPr>
        <p:txBody>
          <a:bodyPr/>
          <a:lstStyle/>
          <a:p>
            <a:r>
              <a:rPr lang="hr-HR" b="1" i="1" u="sng" dirty="0" smtClean="0">
                <a:solidFill>
                  <a:srgbClr val="C00000"/>
                </a:solidFill>
              </a:rPr>
              <a:t>Koja je vaša poruka za sve nas?</a:t>
            </a:r>
          </a:p>
          <a:p>
            <a:pPr>
              <a:buNone/>
            </a:pPr>
            <a:endParaRPr lang="hr-HR" b="1" i="1" u="sng" dirty="0" smtClean="0">
              <a:solidFill>
                <a:srgbClr val="C00000"/>
              </a:solidFill>
            </a:endParaRPr>
          </a:p>
          <a:p>
            <a:r>
              <a:rPr lang="hr-HR" dirty="0" smtClean="0">
                <a:solidFill>
                  <a:srgbClr val="0070C0"/>
                </a:solidFill>
              </a:rPr>
              <a:t>Trebate puno učiti i slušati učitelje.</a:t>
            </a:r>
          </a:p>
          <a:p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Slušajte pozorno učitelje i kako se budete ponašali prema njima, tako će se oni ponašati prema vama. Učitelji ne vole da im nekulturno upadate u riječ i ometate nastavu.</a:t>
            </a:r>
          </a:p>
          <a:p>
            <a:r>
              <a:rPr lang="hr-HR" dirty="0" smtClean="0">
                <a:solidFill>
                  <a:srgbClr val="00B050"/>
                </a:solidFill>
              </a:rPr>
              <a:t>Trebate shvatiti da ste u petom razredu i da treba odmah ispočetka učiti i biti pristojan prema učiteljima i učenicima, inače se dobiju opaske i bude problema.</a:t>
            </a:r>
            <a:endParaRPr lang="hr-HR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368</TotalTime>
  <Words>1342</Words>
  <Application>Microsoft Office PowerPoint</Application>
  <PresentationFormat>On-screen Show (4:3)</PresentationFormat>
  <Paragraphs>104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Opulent</vt:lpstr>
      <vt:lpstr>Sretno  vašoj djeci,  mojim učenicima, u petom razredu!</vt:lpstr>
      <vt:lpstr>    Priprema za drugi ciklus  osnovnoškolskog obrazovanja</vt:lpstr>
      <vt:lpstr>Zbog čega  ovo pedavanje???</vt:lpstr>
      <vt:lpstr>PredavanjA za roditelje  na kraju četvrtog  i početku petog razreda</vt:lpstr>
      <vt:lpstr>Susret s učenicima petog razreda</vt:lpstr>
      <vt:lpstr>Što četvrtaše najviše zanima??! Odgovori iz prve ruke!</vt:lpstr>
      <vt:lpstr>Slide 7</vt:lpstr>
      <vt:lpstr>Slide 8</vt:lpstr>
      <vt:lpstr>Slide 9</vt:lpstr>
      <vt:lpstr>       PRIJELAZ IZ 4. U 5. RAZRED....I SVE ONO ŠTO IDE UZ TO..... </vt:lpstr>
      <vt:lpstr>Razlike: četvrti i peti</vt:lpstr>
      <vt:lpstr>Razlike: četvrti i peti</vt:lpstr>
      <vt:lpstr> za svaki od tih problema ima i rješenja:</vt:lpstr>
      <vt:lpstr>za svaki od tih problema ima i rješenja</vt:lpstr>
      <vt:lpstr>za svaki od tih problema ima i rješenja</vt:lpstr>
      <vt:lpstr>za svaki od tih problema ima i rješenja</vt:lpstr>
      <vt:lpstr>Hvala na pažnji!</vt:lpstr>
    </vt:vector>
  </TitlesOfParts>
  <Company>Tonka 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Priprema za drugi ciklus osnovnoškolskog obrazovanja</dc:title>
  <dc:creator>Tonka</dc:creator>
  <cp:lastModifiedBy>Tonka</cp:lastModifiedBy>
  <cp:revision>38</cp:revision>
  <dcterms:created xsi:type="dcterms:W3CDTF">2011-06-01T15:28:21Z</dcterms:created>
  <dcterms:modified xsi:type="dcterms:W3CDTF">2011-06-02T00:11:33Z</dcterms:modified>
</cp:coreProperties>
</file>