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186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2391-A665-4687-8598-029916CC7FA1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71F4C-A82A-4097-916D-8E6A962083C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71F4C-A82A-4097-916D-8E6A962083CA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3ED5CB-91B5-49F3-8DF8-8007529D0C63}" type="datetimeFigureOut">
              <a:rPr lang="sr-Latn-CS" smtClean="0"/>
              <a:pPr/>
              <a:t>11.9.2013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362FBB-F724-4B7E-B9E3-7CE9B3068CC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00430" y="1214422"/>
            <a:ext cx="5105400" cy="403860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PRAVILNIK O NAČINIMA, POSTUPCIMA I ELEMENTIMA VREDNOVANJA UČENIKA U OSNOVNOJ I SREDNJOJ ŠKOLI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Okvirni </a:t>
            </a:r>
            <a:r>
              <a:rPr lang="hr-HR" b="1" dirty="0" err="1" smtClean="0"/>
              <a:t>vremenik</a:t>
            </a:r>
            <a:r>
              <a:rPr lang="hr-HR" b="1" dirty="0" smtClean="0"/>
              <a:t> pisanih provjera znanja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Okvirni </a:t>
            </a:r>
            <a:r>
              <a:rPr lang="hr-HR" dirty="0" err="1" smtClean="0"/>
              <a:t>vremenik</a:t>
            </a:r>
            <a:r>
              <a:rPr lang="hr-HR" dirty="0" smtClean="0"/>
              <a:t> pisanih provjera znanja:</a:t>
            </a:r>
          </a:p>
          <a:p>
            <a:pPr>
              <a:buNone/>
            </a:pPr>
            <a:r>
              <a:rPr lang="hr-HR" dirty="0" smtClean="0"/>
              <a:t>-je školski dokument koji je svaka škola dužna imati za tekuću školsku godinu</a:t>
            </a:r>
          </a:p>
          <a:p>
            <a:pPr>
              <a:buNone/>
            </a:pPr>
            <a:r>
              <a:rPr lang="hr-HR" dirty="0" smtClean="0"/>
              <a:t>-sastoji se od popisa razrednih odjela i kalendara nastavnih dana te upisanih planiranih pisanih provjera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Zaključna ocjena iz nastavnog predmeta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Zaključna ocjena ne mora izlaziti iz aritmetičke sredine upisanih ocjena, osobito ako je učenik pokazao napredak.</a:t>
            </a:r>
          </a:p>
          <a:p>
            <a:r>
              <a:rPr lang="hr-HR" dirty="0" smtClean="0"/>
              <a:t>Učitelji/nastavnici na stručnim aktivima dogovaraju elemente, načine i postupke u procesu zaključivanja ocjena za pojedini predmet.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Prava i obveze učitelja/nastavnika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Učitelj/nastavnik određenog predmeta:</a:t>
            </a:r>
          </a:p>
          <a:p>
            <a:pPr>
              <a:buNone/>
            </a:pPr>
            <a:r>
              <a:rPr lang="hr-HR" dirty="0" smtClean="0"/>
              <a:t>-utvrđuje elemente ocjenjivanja, te načine provjeravanja i vrednovanja</a:t>
            </a:r>
          </a:p>
          <a:p>
            <a:pPr>
              <a:buNone/>
            </a:pPr>
            <a:r>
              <a:rPr lang="hr-HR" dirty="0" smtClean="0"/>
              <a:t>-upisuje opažanja o učeniku u bilješke u imeniku</a:t>
            </a:r>
          </a:p>
          <a:p>
            <a:pPr>
              <a:buNone/>
            </a:pPr>
            <a:r>
              <a:rPr lang="hr-HR" dirty="0" smtClean="0"/>
              <a:t>-ocjenjuje učenika; javno u razrednom odjelu</a:t>
            </a:r>
          </a:p>
          <a:p>
            <a:pPr>
              <a:buNone/>
            </a:pPr>
            <a:r>
              <a:rPr lang="hr-HR" dirty="0" smtClean="0"/>
              <a:t>-ocijenjeni rad daje na uvid učeniku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Prava i obveze učenika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Učenik ima pravo znati elemente ocjenjivanja</a:t>
            </a:r>
          </a:p>
          <a:p>
            <a:r>
              <a:rPr lang="hr-HR" dirty="0" smtClean="0"/>
              <a:t>Mora se pridržavati pravila koja se odnose na načine i postupke vrednovanja, te na pravila ponašanja učenika u školi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Prava i obveze roditelja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Roditelj ima pravo: </a:t>
            </a:r>
          </a:p>
          <a:p>
            <a:pPr>
              <a:buNone/>
            </a:pPr>
            <a:r>
              <a:rPr lang="hr-HR" dirty="0" smtClean="0"/>
              <a:t>-biti upoznat s elementima ocjenjivanja za svaki nastavni predmet</a:t>
            </a:r>
          </a:p>
          <a:p>
            <a:pPr>
              <a:buNone/>
            </a:pPr>
            <a:r>
              <a:rPr lang="hr-HR" dirty="0" smtClean="0"/>
              <a:t>-uvida u učenikove pisane i druge radove</a:t>
            </a:r>
          </a:p>
          <a:p>
            <a:pPr>
              <a:buNone/>
            </a:pPr>
            <a:r>
              <a:rPr lang="hr-HR" dirty="0" smtClean="0"/>
              <a:t>-zatražiti individualni informativni razgovor s predmetnim nastavnikom</a:t>
            </a:r>
          </a:p>
          <a:p>
            <a:pPr>
              <a:buNone/>
            </a:pPr>
            <a:r>
              <a:rPr lang="hr-HR" dirty="0" smtClean="0"/>
              <a:t>-ima pravo na primjedbe o vrednovanju učenika.</a:t>
            </a:r>
          </a:p>
          <a:p>
            <a:r>
              <a:rPr lang="hr-HR" dirty="0" smtClean="0"/>
              <a:t>Roditelj je dužan je redovito dolaziti na roditeljske sastanke i individualne informativne razgovore s razrednikom.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Prava i obveze razrednika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Razrednik je dužan:</a:t>
            </a:r>
          </a:p>
          <a:p>
            <a:pPr>
              <a:buNone/>
            </a:pPr>
            <a:r>
              <a:rPr lang="hr-HR" dirty="0" smtClean="0"/>
              <a:t>-informirati roditelje o odredbama ovog Pravilnika</a:t>
            </a:r>
          </a:p>
          <a:p>
            <a:pPr>
              <a:buNone/>
            </a:pPr>
            <a:r>
              <a:rPr lang="hr-HR" dirty="0" smtClean="0"/>
              <a:t>-planirati vrijeme informativnih razgovora </a:t>
            </a:r>
          </a:p>
          <a:p>
            <a:pPr>
              <a:buNone/>
            </a:pPr>
            <a:r>
              <a:rPr lang="hr-HR" dirty="0" smtClean="0"/>
              <a:t>-održati najmanje 3 roditeljska sastanka</a:t>
            </a:r>
          </a:p>
          <a:p>
            <a:pPr>
              <a:buNone/>
            </a:pPr>
            <a:r>
              <a:rPr lang="hr-HR" dirty="0" smtClean="0"/>
              <a:t>-dogovoriti informativni individualni razgovor s predmetnim nastavnikom kad roditelj to zahtijeva</a:t>
            </a:r>
          </a:p>
          <a:p>
            <a:pPr>
              <a:buNone/>
            </a:pPr>
            <a:r>
              <a:rPr lang="hr-HR" dirty="0" smtClean="0"/>
              <a:t>-zaključiti ocjenu vladanja učenika, uz mišljenje razredno vijeća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Prava i obveze ravnatelja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Ravnatelj je dužan:</a:t>
            </a:r>
          </a:p>
          <a:p>
            <a:pPr>
              <a:buNone/>
            </a:pPr>
            <a:r>
              <a:rPr lang="hr-HR" dirty="0" smtClean="0"/>
              <a:t>-izvijestiti učitelje/nastavnike i stručnu službu škole o odredbama ovog Pravilnika</a:t>
            </a:r>
          </a:p>
          <a:p>
            <a:pPr>
              <a:buNone/>
            </a:pPr>
            <a:r>
              <a:rPr lang="hr-HR" dirty="0" smtClean="0"/>
              <a:t>-pratiti provođenje ovo Pravilnika</a:t>
            </a:r>
          </a:p>
          <a:p>
            <a:pPr>
              <a:buNone/>
            </a:pPr>
            <a:r>
              <a:rPr lang="hr-HR" dirty="0" smtClean="0"/>
              <a:t>-razmotriti svaku pisanu predstavku roditelja koja se odnosi na načine i postupke vrednovanja i pisano odgovoriti u roku od 15 dana od primitka iste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DEFINICIJE POJMOVA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VREDNOVANJE je sustavno prikupljanje podataka u procesu učenja i postignutoj razini kompetencija; znanjima, vještinama, sposobnostima, samostalnosti i odgovornosti prema radu.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PRAĆENJE je sustavno uočavanje i bilježenje zapažanja o postignutoj razini kompetencija i </a:t>
            </a:r>
            <a:r>
              <a:rPr lang="hr-HR" smtClean="0"/>
              <a:t>postavljenim zadacima.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Definicije pojmova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PROVJERAVANJE podrazumijeva procjenu postignute razine kompetencija u nastavnom predmetu ili području i drugim oblicima rada u školi tijekom školske godine.</a:t>
            </a:r>
          </a:p>
          <a:p>
            <a:endParaRPr lang="hr-HR" dirty="0" smtClean="0"/>
          </a:p>
          <a:p>
            <a:r>
              <a:rPr lang="hr-HR" dirty="0" smtClean="0"/>
              <a:t>OCJENJIVANJE je pridavanje brojčane ili opisne vrijednosti rezultatima praćenja i provjeravanja učenikovog rada.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Načini, postupci i elementi vrednovanja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Proizlaze iz nacionalnog i predmetnog kurikuluma, nastavnog plana i programa, strukovnog kurikuluma, školskog kurikuluma te ovog Pravilnika</a:t>
            </a:r>
          </a:p>
          <a:p>
            <a:r>
              <a:rPr lang="hr-HR" dirty="0" smtClean="0"/>
              <a:t>Elemente ocjenjivanja određenog nastavnog predmeta izrađuje nastavnik tog predmeta s ostalim učiteljima tog predmeta na lokalnoj, regionalnoj, odnosno nacionalnoj razini.</a:t>
            </a:r>
          </a:p>
          <a:p>
            <a:r>
              <a:rPr lang="hr-HR" dirty="0" smtClean="0"/>
              <a:t>Uspjeh učenika ocjenjuje se temeljem primjene učenikovog znanja u izvođenju zadataka, samostalnosti i pokazanih vještina, korištenju alata i materijala te primjeni sigurnosnih mjera.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Vrednovanje učenika s teškoćama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Kod učenika s teškoćama treba </a:t>
            </a:r>
          </a:p>
          <a:p>
            <a:pPr>
              <a:buNone/>
            </a:pPr>
            <a:r>
              <a:rPr lang="hr-HR" dirty="0" smtClean="0"/>
              <a:t>- vrednovati odnos prema radu i postavljenim zadacima</a:t>
            </a:r>
          </a:p>
          <a:p>
            <a:pPr>
              <a:buNone/>
            </a:pPr>
            <a:r>
              <a:rPr lang="hr-HR" dirty="0" smtClean="0"/>
              <a:t>- načine, postupke i elemente vrednovanja treba primjeriti teškoći i osobnosti učenika</a:t>
            </a:r>
          </a:p>
          <a:p>
            <a:pPr>
              <a:buNone/>
            </a:pPr>
            <a:r>
              <a:rPr lang="hr-HR" dirty="0" smtClean="0"/>
              <a:t>- učenika treba poticati na aktivno sudjelovanje u nastavi, razvijati njegovo samopouzdanje i osjećaj napredovanja</a:t>
            </a:r>
          </a:p>
          <a:p>
            <a:pPr>
              <a:buNone/>
            </a:pPr>
            <a:r>
              <a:rPr lang="hr-HR" dirty="0" smtClean="0"/>
              <a:t>- razinu razvijenosti kompetencija učenika treba provjeravati oblikom u kojem mu njegova teškoća najmanje smeta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Uvodno ili inicijalno provjeravanje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mora se najaviti i provesti do kraja drugog tjedna od početka nastavne godine</a:t>
            </a:r>
          </a:p>
          <a:p>
            <a:r>
              <a:rPr lang="hr-HR" dirty="0" smtClean="0"/>
              <a:t>rezultat inicijalne provjere upisuje se u bilješke o praćenju učenika</a:t>
            </a:r>
          </a:p>
          <a:p>
            <a:r>
              <a:rPr lang="hr-HR" dirty="0" smtClean="0"/>
              <a:t>ne ocjenjuje se, već služi pravovremenom pružanju kvalitetne informacije učeniku i roditelju</a:t>
            </a: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Usmeno provjeravanje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Podrazumijeva sve oblike usmene provjere postignute razine kompetencija učenika koji rezultiraju ocjenom.</a:t>
            </a:r>
          </a:p>
          <a:p>
            <a:r>
              <a:rPr lang="hr-HR" dirty="0" smtClean="0"/>
              <a:t>Može se provoditi na svakom nastavnom satu bez obveze najave (u trajanju ≤ 10 minuta).</a:t>
            </a:r>
          </a:p>
          <a:p>
            <a:r>
              <a:rPr lang="hr-HR" dirty="0" smtClean="0"/>
              <a:t>U jednom danu učenik može biti usmeno provjeravan iz jednog nastavnog predmeta ukoliko ima jednu pismenu provjeru, a ako nema pismenu provjeru, onda može biti usmeno provjeravan iz dva nastavna predmeta.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Pisano provjeravanje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Podrazumijeva sve pisane oblike provjere koji rezultiraju ocjenom učenikovog uratka.</a:t>
            </a:r>
          </a:p>
          <a:p>
            <a:r>
              <a:rPr lang="hr-HR" dirty="0" smtClean="0"/>
              <a:t>U jednom danu učenik može pisati jednu pisanu provjeru, a u jednom tjednu četiri.</a:t>
            </a:r>
          </a:p>
          <a:p>
            <a:r>
              <a:rPr lang="hr-HR" dirty="0" smtClean="0"/>
              <a:t>Pisano provjeravanje dijelimo na: </a:t>
            </a:r>
          </a:p>
          <a:p>
            <a:pPr>
              <a:buNone/>
            </a:pPr>
            <a:r>
              <a:rPr lang="hr-HR" dirty="0" smtClean="0"/>
              <a:t>	-pisane provjere (&gt;15 min.)</a:t>
            </a:r>
          </a:p>
          <a:p>
            <a:pPr>
              <a:buNone/>
            </a:pPr>
            <a:r>
              <a:rPr lang="hr-HR" dirty="0" smtClean="0"/>
              <a:t>	-kratke pisane provjere (&lt;15 min.)</a:t>
            </a:r>
            <a:endParaRPr lang="hr-HR" dirty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Ponavljanje pisane provjere znanja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Nakon pisane provjere s neočekivanim postignućem učenika, učitelj/nastavnik treba  utvrditi uzroke neuspjeha i ponoviti pisanu provjeru, te o tome obavijestiti razrednika i stručnu službu škole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711</Words>
  <Application>Microsoft Office PowerPoint</Application>
  <PresentationFormat>Prikaz na zaslonu (4:3)</PresentationFormat>
  <Paragraphs>71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Bogatstvo</vt:lpstr>
      <vt:lpstr>PRAVILNIK O NAČINIMA, POSTUPCIMA I ELEMENTIMA VREDNOVANJA UČENIKA U OSNOVNOJ I SREDNJOJ ŠKOLI</vt:lpstr>
      <vt:lpstr>DEFINICIJE POJMOVA</vt:lpstr>
      <vt:lpstr>Definicije pojmova</vt:lpstr>
      <vt:lpstr>Načini, postupci i elementi vrednovanja</vt:lpstr>
      <vt:lpstr>Vrednovanje učenika s teškoćama</vt:lpstr>
      <vt:lpstr>Uvodno ili inicijalno provjeravanje</vt:lpstr>
      <vt:lpstr>Usmeno provjeravanje</vt:lpstr>
      <vt:lpstr>Pisano provjeravanje</vt:lpstr>
      <vt:lpstr>Ponavljanje pisane provjere znanja</vt:lpstr>
      <vt:lpstr>Okvirni vremenik pisanih provjera znanja</vt:lpstr>
      <vt:lpstr>Zaključna ocjena iz nastavnog predmeta</vt:lpstr>
      <vt:lpstr>Prava i obveze učitelja/nastavnika</vt:lpstr>
      <vt:lpstr>Prava i obveze učenika</vt:lpstr>
      <vt:lpstr>Prava i obveze roditelja</vt:lpstr>
      <vt:lpstr>Prava i obveze razrednika</vt:lpstr>
      <vt:lpstr>Prava i obveze ravnatelja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NAČINIMA, POSTUPCIMA I ELEMENTIMA VREDNOVANJA UČENIKA U OSNOVNOJ I SREDNJOJ ŠKOLI</dc:title>
  <dc:creator>Sanja Sarić</dc:creator>
  <cp:lastModifiedBy>OS TRILJ</cp:lastModifiedBy>
  <cp:revision>58</cp:revision>
  <dcterms:created xsi:type="dcterms:W3CDTF">2011-09-05T09:31:22Z</dcterms:created>
  <dcterms:modified xsi:type="dcterms:W3CDTF">2013-09-11T11:17:13Z</dcterms:modified>
</cp:coreProperties>
</file>