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69" r:id="rId10"/>
    <p:sldId id="272" r:id="rId11"/>
    <p:sldId id="274" r:id="rId12"/>
    <p:sldId id="278" r:id="rId13"/>
    <p:sldId id="280" r:id="rId14"/>
    <p:sldId id="281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CC3399"/>
    <a:srgbClr val="DE8400"/>
    <a:srgbClr val="FF99FF"/>
    <a:srgbClr val="FFFF99"/>
    <a:srgbClr val="FF66FF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ACABFD-A3D2-4DA9-85B2-9C102D67A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763A09-FE90-4852-8FF0-47844E31C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B9E8018-3EFC-42FA-8223-53667353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98B475-EFD9-4824-BDA6-6A2A6E35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92C013-110A-48D4-BF9B-3E463980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829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94E86F-C621-4AD5-9403-283BD0D5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1164B87-67D8-4AC5-8233-20288401D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5D6C58-934E-4A9E-8145-0353F21F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E955C8-26CD-4EB0-B0E3-26822E66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061E0A-D928-4DBA-88DC-C9863DD8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07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A2E529C-A9F3-415D-B330-3903F7D25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D5E1C74-07E2-48BF-954C-8D7B789CF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E426A4-898E-4D31-A5B1-E3C89594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92362A-F04B-40C0-A7F2-4C24E3C5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09044D-04EE-4464-97EE-195C2A49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90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83D32-AF65-432F-AB3A-20B5D4BE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A0C9B1-7C94-488B-B602-6132C0FF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894F70-D1DD-4A9D-A2A7-80A976AB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BC120C-87F9-4486-A7EB-8C5AFE2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C4542C-495A-48FD-9D7B-98EEF362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55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9C13BF-0C15-45F9-A286-D80D253A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6F6383-CA0E-417A-9DD6-E520EDE9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D1D3F4-E7E8-484B-AB3E-710B9FF2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A40F4D-AF70-4DA7-BC4C-D9E608BF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D02ABD-5215-4BE7-B836-1D5F2692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95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A49FE-1C89-46CC-84EE-56BF9A2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493CFF-F8AF-4CF7-BAE1-452385DD7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550D703-836D-4B66-AF44-E97D690E7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4B7939F-32DD-4C9F-BD37-80A68178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551F6B-4745-481A-8DBE-B4F84AAC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B53AFA-1D2C-4D17-9E7F-2046F910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85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DF45A9-4C15-456F-8AEF-991E5A2F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2EAFB82-FF7B-401F-A7C8-D609123CC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948A8D-6D49-4D46-8475-49EC5509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E0C67C8-97DB-4A1A-B829-FFCEE8B38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8489293-882A-4C58-95BC-1A9B002FA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3913E44-941C-4CB1-B8CE-8B69C7AD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5FCA81D-0A5F-4F25-950A-7AA6BB19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70D0E85-2264-4D6C-A451-61C8AE17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989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16221-8556-4A9D-9D46-DC151008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0379910-B930-4719-BC0C-31D19477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02A0860-89D7-4FC5-8A98-6B20A1B7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A141323-A808-415F-924B-ABB4871C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554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7412740-F2C8-46DC-9DCE-CC2E8FE0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2435555-4612-41E9-9931-ABE62296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30F192D-8BED-4E43-8701-C7D383D9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833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407C0-C2F8-4B8C-92C0-32E9C42A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401428-A1D3-43C2-A5B8-2614B6A87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16DA66-9A1F-4590-AD03-6800A0F48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947F77C-5AE5-402C-94B6-C2B60DD3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A3A8B8-581B-4365-B157-26FD0B8E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041126-73DE-4E06-8D6D-0009CCCA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886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0EED3-8CA7-4E95-B508-979C8736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97B0AFF-BDF4-4BD5-A808-CA2E230B1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FE57D9-4226-4D97-AC18-0F9616AA0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3C3FE9-42A2-4287-85F3-C5E70737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8417B41-DC8E-45E0-8143-F70D76FD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1A6AF7-8ABB-4AEF-81C3-54636FFD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169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60F43F8-65DF-4141-A2FF-835C802C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6E1429-F90E-49A3-BB53-7AD6AAD20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D57C3A-8199-4397-B93D-E351E4485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0801-5A66-42AA-BC6E-6DA3A4011E58}" type="datetimeFigureOut">
              <a:rPr lang="hr-HR" smtClean="0"/>
              <a:t>19.6.2022.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2167A8-20D9-4027-885F-69B19AE6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A0A5E-C5EB-4630-868F-C4C56FCAE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9D57-5A91-4033-9E45-D4A752689FD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98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snovna škola Trilj - Naslovnica">
            <a:extLst>
              <a:ext uri="{FF2B5EF4-FFF2-40B4-BE49-F238E27FC236}">
                <a16:creationId xmlns:a16="http://schemas.microsoft.com/office/drawing/2014/main" id="{83C71A4F-B83C-4318-9942-5C8369FD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3" y="1119116"/>
            <a:ext cx="8431062" cy="22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E048816B-4A54-4B4A-AA0B-CDC78C30E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hr-HR" sz="8000"/>
              <a:t>OŠ Trilj, Trilj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469A1C0A-B11E-409A-B60B-62B6EB4E0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hr-HR" sz="1900"/>
              <a:t>Ravnatelj: Davor Hrgović</a:t>
            </a:r>
          </a:p>
          <a:p>
            <a:pPr algn="l"/>
            <a:r>
              <a:rPr lang="hr-HR" sz="1900"/>
              <a:t>Školski koordinator: Ivana Marić Zerdun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299D6E0-E0A9-4DA4-A3C7-3D6A5CCBC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4ED4B971-5E52-4A0D-BDAA-481817C67120}"/>
              </a:ext>
            </a:extLst>
          </p:cNvPr>
          <p:cNvSpPr txBox="1"/>
          <p:nvPr/>
        </p:nvSpPr>
        <p:spPr>
          <a:xfrm>
            <a:off x="838200" y="1451976"/>
            <a:ext cx="9503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Što najbolje opisuje pristup korištenju digitalnih tehnologija za poučavanje i učenje od strane naših školskih voditelja i učitelja?</a:t>
            </a: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482CA845-2460-4D54-B58A-E873A23A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30"/>
            <a:ext cx="10515600" cy="804046"/>
          </a:xfrm>
        </p:spPr>
        <p:txBody>
          <a:bodyPr>
            <a:normAutofit/>
          </a:bodyPr>
          <a:lstStyle/>
          <a:p>
            <a:r>
              <a:rPr lang="hr-HR" sz="4000" b="1" i="0" dirty="0">
                <a:solidFill>
                  <a:srgbClr val="404040"/>
                </a:solidFill>
                <a:effectLst/>
                <a:latin typeface="+mn-lt"/>
              </a:rPr>
              <a:t>4. Usvajanje tehnologije</a:t>
            </a:r>
            <a:endParaRPr lang="hr-HR" sz="4000" dirty="0">
              <a:latin typeface="+mn-lt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C3CE236-75B8-4FC5-A9E3-3FA0EC2B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50" y="2574065"/>
            <a:ext cx="7117646" cy="80460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E6CE963-FEA8-4995-BD78-AD4C8916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0" y="3875049"/>
            <a:ext cx="7213863" cy="76985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A7DDDD0-443C-4CBB-B0D5-530B9EFB0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074" y="2760051"/>
            <a:ext cx="3875960" cy="1999643"/>
          </a:xfrm>
          <a:prstGeom prst="rect">
            <a:avLst/>
          </a:prstGeom>
        </p:spPr>
      </p:pic>
      <p:pic>
        <p:nvPicPr>
          <p:cNvPr id="15" name="Picture 2" descr="Osnovna škola Trilj">
            <a:extLst>
              <a:ext uri="{FF2B5EF4-FFF2-40B4-BE49-F238E27FC236}">
                <a16:creationId xmlns:a16="http://schemas.microsoft.com/office/drawing/2014/main" id="{007BF3B7-480A-4984-A487-00863C06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a 15">
            <a:extLst>
              <a:ext uri="{FF2B5EF4-FFF2-40B4-BE49-F238E27FC236}">
                <a16:creationId xmlns:a16="http://schemas.microsoft.com/office/drawing/2014/main" id="{175E9E84-7132-4C3A-84F2-B97414F78B5B}"/>
              </a:ext>
            </a:extLst>
          </p:cNvPr>
          <p:cNvSpPr/>
          <p:nvPr/>
        </p:nvSpPr>
        <p:spPr>
          <a:xfrm>
            <a:off x="6579431" y="2909232"/>
            <a:ext cx="648183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5CF73758-9E07-4CF8-9CCB-09007F56D27E}"/>
              </a:ext>
            </a:extLst>
          </p:cNvPr>
          <p:cNvSpPr/>
          <p:nvPr/>
        </p:nvSpPr>
        <p:spPr>
          <a:xfrm>
            <a:off x="11433029" y="4166490"/>
            <a:ext cx="386005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B6AC94AB-DDF7-43F9-9B62-309704F61656}"/>
              </a:ext>
            </a:extLst>
          </p:cNvPr>
          <p:cNvSpPr/>
          <p:nvPr/>
        </p:nvSpPr>
        <p:spPr>
          <a:xfrm>
            <a:off x="5086297" y="4153777"/>
            <a:ext cx="648183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2550B539-1CFE-47E6-8BD7-8505ED474684}"/>
              </a:ext>
            </a:extLst>
          </p:cNvPr>
          <p:cNvSpPr/>
          <p:nvPr/>
        </p:nvSpPr>
        <p:spPr>
          <a:xfrm>
            <a:off x="4697768" y="2900251"/>
            <a:ext cx="648183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B9C8F842-BB35-4389-BE9C-4B0691CCC460}"/>
              </a:ext>
            </a:extLst>
          </p:cNvPr>
          <p:cNvSpPr/>
          <p:nvPr/>
        </p:nvSpPr>
        <p:spPr>
          <a:xfrm>
            <a:off x="11429409" y="3305098"/>
            <a:ext cx="386005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8A1EBF59-B99A-4D30-8CB9-761A49BEB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4ED4B971-5E52-4A0D-BDAA-481817C67120}"/>
              </a:ext>
            </a:extLst>
          </p:cNvPr>
          <p:cNvSpPr txBox="1"/>
          <p:nvPr/>
        </p:nvSpPr>
        <p:spPr>
          <a:xfrm>
            <a:off x="838200" y="1706500"/>
            <a:ext cx="9503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Utječu li na poučavanje i učenje digitalnim tehnologijama u našoj školi sljedeći čimbenici?</a:t>
            </a: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482CA845-2460-4D54-B58A-E873A23A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30"/>
            <a:ext cx="10515600" cy="804046"/>
          </a:xfrm>
        </p:spPr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404040"/>
                </a:solidFill>
                <a:effectLst/>
                <a:latin typeface="+mn-lt"/>
              </a:rPr>
              <a:t>5. Čimbenici koji sprječavaju korištenje tehnologije</a:t>
            </a:r>
            <a:endParaRPr lang="hr-HR" dirty="0">
              <a:latin typeface="+mn-lt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20705F8-310B-48F4-A9C1-0936F7A9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2" y="2358813"/>
            <a:ext cx="5487769" cy="385125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91DA93A-E37B-4F7B-B20F-8B199B8CA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94" y="2515574"/>
            <a:ext cx="5157663" cy="3694496"/>
          </a:xfrm>
          <a:prstGeom prst="rect">
            <a:avLst/>
          </a:prstGeom>
        </p:spPr>
      </p:pic>
      <p:pic>
        <p:nvPicPr>
          <p:cNvPr id="12" name="Picture 2" descr="Osnovna škola Trilj">
            <a:extLst>
              <a:ext uri="{FF2B5EF4-FFF2-40B4-BE49-F238E27FC236}">
                <a16:creationId xmlns:a16="http://schemas.microsoft.com/office/drawing/2014/main" id="{303D86DA-4F75-48AE-B90B-B178D9AA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8B90952A-5A8A-4795-AC4E-434AF765834A}"/>
              </a:ext>
            </a:extLst>
          </p:cNvPr>
          <p:cNvSpPr/>
          <p:nvPr/>
        </p:nvSpPr>
        <p:spPr>
          <a:xfrm>
            <a:off x="2782932" y="2648763"/>
            <a:ext cx="648183" cy="54585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D3A04C6D-825F-4F86-B35C-55B825EBCCA8}"/>
              </a:ext>
            </a:extLst>
          </p:cNvPr>
          <p:cNvSpPr/>
          <p:nvPr/>
        </p:nvSpPr>
        <p:spPr>
          <a:xfrm>
            <a:off x="3535287" y="4156491"/>
            <a:ext cx="648183" cy="545850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94D3A33E-BFFA-4F7B-9871-D9585DC2B389}"/>
              </a:ext>
            </a:extLst>
          </p:cNvPr>
          <p:cNvSpPr/>
          <p:nvPr/>
        </p:nvSpPr>
        <p:spPr>
          <a:xfrm>
            <a:off x="9235125" y="4702341"/>
            <a:ext cx="648183" cy="545850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4B4DA319-462A-4032-B9CD-626DA24C3551}"/>
              </a:ext>
            </a:extLst>
          </p:cNvPr>
          <p:cNvSpPr/>
          <p:nvPr/>
        </p:nvSpPr>
        <p:spPr>
          <a:xfrm>
            <a:off x="9245228" y="3740462"/>
            <a:ext cx="648183" cy="478810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752EA203-E3EF-4EBD-975A-35DD25CD0EC0}"/>
              </a:ext>
            </a:extLst>
          </p:cNvPr>
          <p:cNvSpPr/>
          <p:nvPr/>
        </p:nvSpPr>
        <p:spPr>
          <a:xfrm>
            <a:off x="10114800" y="2774856"/>
            <a:ext cx="648183" cy="478810"/>
          </a:xfrm>
          <a:prstGeom prst="ellipse">
            <a:avLst/>
          </a:prstGeom>
          <a:noFill/>
          <a:ln w="38100">
            <a:solidFill>
              <a:srgbClr val="E2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166D8C76-5890-4E32-964D-884E304BBA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DDB3E2-62EC-4547-8F16-8100742C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701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6. Negativni čimbenici za korištenje tehnologije kod kuće (kombinirano učenje)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D77DC10-04B4-40D8-AD46-B1F73FDE06BE}"/>
              </a:ext>
            </a:extLst>
          </p:cNvPr>
          <p:cNvSpPr txBox="1"/>
          <p:nvPr/>
        </p:nvSpPr>
        <p:spPr>
          <a:xfrm>
            <a:off x="838199" y="1832504"/>
            <a:ext cx="9908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Utječu li na kombinirano učenje s digitalnim tehnologijama sljedeći čimbenici?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5A3CDAF-62FA-4CF7-86DC-5DD0B1F1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7395"/>
            <a:ext cx="5683170" cy="28269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67989BC-1305-4AD4-A867-DFBD5151F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6"/>
          <a:stretch/>
        </p:blipFill>
        <p:spPr>
          <a:xfrm>
            <a:off x="6258885" y="2765907"/>
            <a:ext cx="5933114" cy="2885089"/>
          </a:xfrm>
          <a:prstGeom prst="rect">
            <a:avLst/>
          </a:prstGeom>
        </p:spPr>
      </p:pic>
      <p:pic>
        <p:nvPicPr>
          <p:cNvPr id="12" name="Picture 2" descr="Osnovna škola Trilj">
            <a:extLst>
              <a:ext uri="{FF2B5EF4-FFF2-40B4-BE49-F238E27FC236}">
                <a16:creationId xmlns:a16="http://schemas.microsoft.com/office/drawing/2014/main" id="{4C241EB1-C037-47BB-AEDB-964DA774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DC331DE4-14D6-4107-8D64-DE469EBEDAAE}"/>
              </a:ext>
            </a:extLst>
          </p:cNvPr>
          <p:cNvSpPr/>
          <p:nvPr/>
        </p:nvSpPr>
        <p:spPr>
          <a:xfrm>
            <a:off x="3720483" y="3705660"/>
            <a:ext cx="648183" cy="3339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004F5F4-879C-4429-83DB-241AF01AFBC1}"/>
              </a:ext>
            </a:extLst>
          </p:cNvPr>
          <p:cNvSpPr/>
          <p:nvPr/>
        </p:nvSpPr>
        <p:spPr>
          <a:xfrm>
            <a:off x="3720482" y="4408172"/>
            <a:ext cx="648183" cy="3339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FE42A25-C79B-4D8B-B440-43B62EB6DF63}"/>
              </a:ext>
            </a:extLst>
          </p:cNvPr>
          <p:cNvSpPr/>
          <p:nvPr/>
        </p:nvSpPr>
        <p:spPr>
          <a:xfrm>
            <a:off x="3720481" y="5071279"/>
            <a:ext cx="648183" cy="3339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65882942-339C-4456-96F8-89FFB5673C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845F02-74FE-4148-A800-2027F61A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7. Pozitivni čimbenici za korištenje tehnologije kod kuće (kombinirano učenje)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82983AF-AC36-4CAA-BB77-363F3B88A6EA}"/>
              </a:ext>
            </a:extLst>
          </p:cNvPr>
          <p:cNvSpPr txBox="1"/>
          <p:nvPr/>
        </p:nvSpPr>
        <p:spPr>
          <a:xfrm>
            <a:off x="838200" y="1690688"/>
            <a:ext cx="10053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Utječu li na kombinirano učenje s digitalnim tehnologijama sljedeći čimbenici?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66380CB-C91C-4EB0-9878-3BA5F4F8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5" y="2356331"/>
            <a:ext cx="6022353" cy="371645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3D2B87F-B7F1-40AD-A556-5B9294019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495" y="2248494"/>
            <a:ext cx="4828231" cy="3824290"/>
          </a:xfrm>
          <a:prstGeom prst="rect">
            <a:avLst/>
          </a:prstGeom>
        </p:spPr>
      </p:pic>
      <p:pic>
        <p:nvPicPr>
          <p:cNvPr id="10" name="Picture 2" descr="Osnovna škola Trilj">
            <a:extLst>
              <a:ext uri="{FF2B5EF4-FFF2-40B4-BE49-F238E27FC236}">
                <a16:creationId xmlns:a16="http://schemas.microsoft.com/office/drawing/2014/main" id="{6932830F-1801-408C-84D6-EC160598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3CB97C3-B3B4-4C09-B87C-C742C5E84F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5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43C5CE-5203-4246-98C6-F60E02B63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870" y="2863590"/>
            <a:ext cx="3940697" cy="794011"/>
          </a:xfrm>
        </p:spPr>
        <p:txBody>
          <a:bodyPr anchor="t">
            <a:normAutofit fontScale="55000" lnSpcReduction="20000"/>
          </a:bodyPr>
          <a:lstStyle/>
          <a:p>
            <a:pPr marL="0" indent="0" algn="ctr">
              <a:buNone/>
            </a:pPr>
            <a:r>
              <a:rPr lang="hr-HR" sz="4400" dirty="0">
                <a:solidFill>
                  <a:schemeClr val="tx2"/>
                </a:solidFill>
              </a:rPr>
              <a:t>Hvala na pažnji!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chemeClr val="tx2"/>
                </a:solidFill>
              </a:rPr>
              <a:t>Ivana Marić Zerdun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2" descr="Osnovna škola Trilj">
            <a:extLst>
              <a:ext uri="{FF2B5EF4-FFF2-40B4-BE49-F238E27FC236}">
                <a16:creationId xmlns:a16="http://schemas.microsoft.com/office/drawing/2014/main" id="{0E01DBF5-507C-458D-A0C3-3149E470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85F1F2E-DB4C-4776-B141-DA8B9B8C6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4104660" y="4041208"/>
            <a:ext cx="3059115" cy="23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139A85-AF25-4CC0-9592-71E208B5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405" y="431457"/>
            <a:ext cx="10515600" cy="1325563"/>
          </a:xfrm>
        </p:spPr>
        <p:txBody>
          <a:bodyPr/>
          <a:lstStyle/>
          <a:p>
            <a:r>
              <a:rPr lang="hr-HR" dirty="0"/>
              <a:t>Rezultati – aplikacija SELFIE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39DB041-A78B-421C-A497-F6C10AB79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59238"/>
            <a:ext cx="10515600" cy="2684111"/>
          </a:xfrm>
        </p:spPr>
      </p:pic>
      <p:pic>
        <p:nvPicPr>
          <p:cNvPr id="2050" name="Picture 2" descr="Osnovna škola Trilj">
            <a:extLst>
              <a:ext uri="{FF2B5EF4-FFF2-40B4-BE49-F238E27FC236}">
                <a16:creationId xmlns:a16="http://schemas.microsoft.com/office/drawing/2014/main" id="{D4AC18F9-3527-4723-B8E4-D4099876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52C84B2-FBA6-4B63-ADDC-ACECA8E0B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68ED11-B1DE-40EE-99A3-57DDFCC1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+mn-lt"/>
              </a:rPr>
              <a:t>Rezultati po području - prikazuju prosječne odgovore za svaku izjavu/pitanje odabranog područja.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B993003-ADCB-47C9-8B38-32D6B810B414}"/>
              </a:ext>
            </a:extLst>
          </p:cNvPr>
          <p:cNvSpPr txBox="1"/>
          <p:nvPr/>
        </p:nvSpPr>
        <p:spPr>
          <a:xfrm>
            <a:off x="5462144" y="1837991"/>
            <a:ext cx="267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Ocjena: </a:t>
            </a:r>
            <a:r>
              <a:rPr lang="hr-HR" b="1" dirty="0">
                <a:solidFill>
                  <a:srgbClr val="FF0000"/>
                </a:solidFill>
              </a:rPr>
              <a:t>4,0 – 4,6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065B7FA-C92C-4DA2-A355-117DDB90E966}"/>
              </a:ext>
            </a:extLst>
          </p:cNvPr>
          <p:cNvSpPr txBox="1"/>
          <p:nvPr/>
        </p:nvSpPr>
        <p:spPr>
          <a:xfrm>
            <a:off x="6571709" y="2122034"/>
            <a:ext cx="5524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JAKE STRANE: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infrastruktura i oprema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podrška i resursi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digitalna kompetencija učenika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kontinuirano profesionalno usavršavanje</a:t>
            </a:r>
          </a:p>
          <a:p>
            <a:pPr marL="285750" indent="-285750">
              <a:buFontTx/>
              <a:buChar char="-"/>
            </a:pPr>
            <a:endParaRPr lang="hr-HR" sz="2400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95B9AA83-4A02-45A9-A5FA-58A621676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748" y="4089041"/>
            <a:ext cx="6768979" cy="240383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A71C0E9-B5B1-4DBE-B562-94E7CAC0C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4" y="2170288"/>
            <a:ext cx="5116884" cy="4322587"/>
          </a:xfrm>
          <a:prstGeom prst="rect">
            <a:avLst/>
          </a:prstGeom>
        </p:spPr>
      </p:pic>
      <p:sp>
        <p:nvSpPr>
          <p:cNvPr id="21" name="Pravokutnik 20">
            <a:extLst>
              <a:ext uri="{FF2B5EF4-FFF2-40B4-BE49-F238E27FC236}">
                <a16:creationId xmlns:a16="http://schemas.microsoft.com/office/drawing/2014/main" id="{836062E6-4783-4776-BF3C-741AA04A0D2F}"/>
              </a:ext>
            </a:extLst>
          </p:cNvPr>
          <p:cNvSpPr/>
          <p:nvPr/>
        </p:nvSpPr>
        <p:spPr>
          <a:xfrm>
            <a:off x="151864" y="2170288"/>
            <a:ext cx="2348268" cy="175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513DB18A-DE6D-453C-9520-B6C98BDBD3AE}"/>
              </a:ext>
            </a:extLst>
          </p:cNvPr>
          <p:cNvSpPr/>
          <p:nvPr/>
        </p:nvSpPr>
        <p:spPr>
          <a:xfrm>
            <a:off x="2500132" y="2170288"/>
            <a:ext cx="2768616" cy="15336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B6B83B74-7F9C-4472-BF42-8EEED1A6CA1E}"/>
              </a:ext>
            </a:extLst>
          </p:cNvPr>
          <p:cNvSpPr/>
          <p:nvPr/>
        </p:nvSpPr>
        <p:spPr>
          <a:xfrm>
            <a:off x="2579468" y="5069711"/>
            <a:ext cx="2689280" cy="142316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F1EF4E57-B650-43C1-859B-8D01CC840492}"/>
              </a:ext>
            </a:extLst>
          </p:cNvPr>
          <p:cNvSpPr/>
          <p:nvPr/>
        </p:nvSpPr>
        <p:spPr>
          <a:xfrm>
            <a:off x="151864" y="3924615"/>
            <a:ext cx="2427604" cy="1330292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7ABFD6BD-2C47-46A2-8751-5559909D9BC1}"/>
              </a:ext>
            </a:extLst>
          </p:cNvPr>
          <p:cNvSpPr/>
          <p:nvPr/>
        </p:nvSpPr>
        <p:spPr>
          <a:xfrm>
            <a:off x="5268748" y="5327010"/>
            <a:ext cx="2092751" cy="116586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993E8AA4-08C0-479F-AC29-7E7A9994FF29}"/>
              </a:ext>
            </a:extLst>
          </p:cNvPr>
          <p:cNvSpPr/>
          <p:nvPr/>
        </p:nvSpPr>
        <p:spPr>
          <a:xfrm>
            <a:off x="5327704" y="4089041"/>
            <a:ext cx="4284827" cy="1165865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F32CA15D-9CF2-4B34-9E08-A8D06B665A94}"/>
              </a:ext>
            </a:extLst>
          </p:cNvPr>
          <p:cNvSpPr/>
          <p:nvPr/>
        </p:nvSpPr>
        <p:spPr>
          <a:xfrm>
            <a:off x="154272" y="5254906"/>
            <a:ext cx="2425196" cy="123796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BB7696DA-A357-4711-9211-6D48AEDA9480}"/>
              </a:ext>
            </a:extLst>
          </p:cNvPr>
          <p:cNvSpPr/>
          <p:nvPr/>
        </p:nvSpPr>
        <p:spPr>
          <a:xfrm>
            <a:off x="9612531" y="4089041"/>
            <a:ext cx="2425196" cy="123796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161EE6C8-9B2B-4C8D-8147-1D2D6B8FA3D2}"/>
              </a:ext>
            </a:extLst>
          </p:cNvPr>
          <p:cNvSpPr/>
          <p:nvPr/>
        </p:nvSpPr>
        <p:spPr>
          <a:xfrm>
            <a:off x="9553575" y="5327010"/>
            <a:ext cx="2425196" cy="1165865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697361A-A68D-493A-8553-066316A63792}"/>
              </a:ext>
            </a:extLst>
          </p:cNvPr>
          <p:cNvSpPr/>
          <p:nvPr/>
        </p:nvSpPr>
        <p:spPr>
          <a:xfrm>
            <a:off x="7411161" y="5290958"/>
            <a:ext cx="2092751" cy="1165865"/>
          </a:xfrm>
          <a:prstGeom prst="rect">
            <a:avLst/>
          </a:prstGeom>
          <a:noFill/>
          <a:ln w="19050">
            <a:solidFill>
              <a:srgbClr val="DE8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F82EAFFC-8C1A-4EAC-A457-84FBFFD61C96}"/>
              </a:ext>
            </a:extLst>
          </p:cNvPr>
          <p:cNvSpPr/>
          <p:nvPr/>
        </p:nvSpPr>
        <p:spPr>
          <a:xfrm>
            <a:off x="2579468" y="3757072"/>
            <a:ext cx="2689280" cy="123796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9" name="Picture 2" descr="Osnovna škola Trilj">
            <a:extLst>
              <a:ext uri="{FF2B5EF4-FFF2-40B4-BE49-F238E27FC236}">
                <a16:creationId xmlns:a16="http://schemas.microsoft.com/office/drawing/2014/main" id="{40726F88-C6D9-45DA-ADBC-3D28FE93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id="{9C33B137-DC3B-4199-9AE7-DFB03E064D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1">
            <a:extLst>
              <a:ext uri="{FF2B5EF4-FFF2-40B4-BE49-F238E27FC236}">
                <a16:creationId xmlns:a16="http://schemas.microsoft.com/office/drawing/2014/main" id="{F6AC124C-88E9-412F-8958-CE967217D7CB}"/>
              </a:ext>
            </a:extLst>
          </p:cNvPr>
          <p:cNvSpPr txBox="1">
            <a:spLocks/>
          </p:cNvSpPr>
          <p:nvPr/>
        </p:nvSpPr>
        <p:spPr>
          <a:xfrm>
            <a:off x="956839" y="31519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latin typeface="+mn-lt"/>
              </a:rPr>
              <a:t>Rezultati po području - prikazuju prosječne odgovore za svaku izjavu/pitanje odabranog područja.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AEE1201-82C7-4E01-AD6C-CA355960EF52}"/>
              </a:ext>
            </a:extLst>
          </p:cNvPr>
          <p:cNvSpPr txBox="1"/>
          <p:nvPr/>
        </p:nvSpPr>
        <p:spPr>
          <a:xfrm>
            <a:off x="4861566" y="2182049"/>
            <a:ext cx="183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Ocjena: </a:t>
            </a:r>
            <a:r>
              <a:rPr lang="hr-HR" b="1" dirty="0">
                <a:solidFill>
                  <a:srgbClr val="FF0000"/>
                </a:solidFill>
              </a:rPr>
              <a:t>3,5 – 3,9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5F03424A-A85D-4657-8670-BA1B8F0E2E21}"/>
              </a:ext>
            </a:extLst>
          </p:cNvPr>
          <p:cNvSpPr txBox="1"/>
          <p:nvPr/>
        </p:nvSpPr>
        <p:spPr>
          <a:xfrm>
            <a:off x="6987670" y="2185494"/>
            <a:ext cx="42652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SREDNJE JAKE STRANE:</a:t>
            </a:r>
          </a:p>
          <a:p>
            <a:pPr marL="285750" indent="-285750">
              <a:buFontTx/>
              <a:buChar char="-"/>
            </a:pPr>
            <a:r>
              <a:rPr lang="hr-HR" dirty="0"/>
              <a:t>kontinuirano profesionalno usavršavanje</a:t>
            </a:r>
          </a:p>
          <a:p>
            <a:pPr marL="285750" indent="-285750">
              <a:buFontTx/>
              <a:buChar char="-"/>
            </a:pPr>
            <a:r>
              <a:rPr lang="hr-HR" dirty="0"/>
              <a:t>rukovodstvo</a:t>
            </a:r>
          </a:p>
          <a:p>
            <a:pPr marL="285750" indent="-285750">
              <a:buFontTx/>
              <a:buChar char="-"/>
            </a:pPr>
            <a:r>
              <a:rPr lang="hr-HR" dirty="0"/>
              <a:t>digitalna kompetencija učenika</a:t>
            </a:r>
          </a:p>
          <a:p>
            <a:pPr marL="285750" indent="-285750">
              <a:buFontTx/>
              <a:buChar char="-"/>
            </a:pPr>
            <a:r>
              <a:rPr lang="hr-HR" dirty="0"/>
              <a:t>podrška i resursi</a:t>
            </a:r>
          </a:p>
          <a:p>
            <a:pPr marL="285750" indent="-285750">
              <a:buFontTx/>
              <a:buChar char="-"/>
            </a:pPr>
            <a:r>
              <a:rPr lang="hr-HR" dirty="0"/>
              <a:t>suradnja i umrežavanje</a:t>
            </a:r>
          </a:p>
          <a:p>
            <a:pPr marL="285750" indent="-285750">
              <a:buFontTx/>
              <a:buChar char="-"/>
            </a:pPr>
            <a:r>
              <a:rPr lang="hr-HR" dirty="0"/>
              <a:t>provedba u nastavi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35" name="Slika 34">
            <a:extLst>
              <a:ext uri="{FF2B5EF4-FFF2-40B4-BE49-F238E27FC236}">
                <a16:creationId xmlns:a16="http://schemas.microsoft.com/office/drawing/2014/main" id="{633592BE-3011-44C8-9A5D-BCF494ED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9" y="2098978"/>
            <a:ext cx="4699626" cy="4624173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3B6278EC-4645-4A0A-8CB0-E5F5511A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242" y="4327215"/>
            <a:ext cx="7230483" cy="2395936"/>
          </a:xfrm>
          <a:prstGeom prst="rect">
            <a:avLst/>
          </a:prstGeom>
        </p:spPr>
      </p:pic>
      <p:sp>
        <p:nvSpPr>
          <p:cNvPr id="37" name="Pravokutnik 36">
            <a:extLst>
              <a:ext uri="{FF2B5EF4-FFF2-40B4-BE49-F238E27FC236}">
                <a16:creationId xmlns:a16="http://schemas.microsoft.com/office/drawing/2014/main" id="{DD8AA060-C4B4-4F01-97EE-48E5532EF5F3}"/>
              </a:ext>
            </a:extLst>
          </p:cNvPr>
          <p:cNvSpPr/>
          <p:nvPr/>
        </p:nvSpPr>
        <p:spPr>
          <a:xfrm>
            <a:off x="184299" y="2173791"/>
            <a:ext cx="2200086" cy="1255209"/>
          </a:xfrm>
          <a:prstGeom prst="rect">
            <a:avLst/>
          </a:prstGeom>
          <a:noFill/>
          <a:ln w="19050">
            <a:solidFill>
              <a:srgbClr val="DE8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98F14137-9F78-4CDD-AE36-22D60D82DF45}"/>
              </a:ext>
            </a:extLst>
          </p:cNvPr>
          <p:cNvSpPr/>
          <p:nvPr/>
        </p:nvSpPr>
        <p:spPr>
          <a:xfrm>
            <a:off x="7105960" y="4255146"/>
            <a:ext cx="2200086" cy="1255209"/>
          </a:xfrm>
          <a:prstGeom prst="rect">
            <a:avLst/>
          </a:prstGeom>
          <a:noFill/>
          <a:ln w="19050">
            <a:solidFill>
              <a:srgbClr val="DE8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13EFC815-44D7-4EB6-BBD9-1AEEF2FAC47E}"/>
              </a:ext>
            </a:extLst>
          </p:cNvPr>
          <p:cNvSpPr/>
          <p:nvPr/>
        </p:nvSpPr>
        <p:spPr>
          <a:xfrm>
            <a:off x="2430683" y="2173791"/>
            <a:ext cx="2289834" cy="1255209"/>
          </a:xfrm>
          <a:prstGeom prst="rect">
            <a:avLst/>
          </a:prstGeom>
          <a:noFill/>
          <a:ln w="19050">
            <a:solidFill>
              <a:srgbClr val="CC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>
            <a:extLst>
              <a:ext uri="{FF2B5EF4-FFF2-40B4-BE49-F238E27FC236}">
                <a16:creationId xmlns:a16="http://schemas.microsoft.com/office/drawing/2014/main" id="{CEF8FBFC-7B5E-40CE-8B2E-249A14437DE6}"/>
              </a:ext>
            </a:extLst>
          </p:cNvPr>
          <p:cNvSpPr/>
          <p:nvPr/>
        </p:nvSpPr>
        <p:spPr>
          <a:xfrm>
            <a:off x="2530655" y="4614844"/>
            <a:ext cx="2289834" cy="1134183"/>
          </a:xfrm>
          <a:prstGeom prst="rect">
            <a:avLst/>
          </a:prstGeom>
          <a:noFill/>
          <a:ln w="19050">
            <a:solidFill>
              <a:srgbClr val="CC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6EB01DD0-42F4-4AD8-A1B7-E708565DFC35}"/>
              </a:ext>
            </a:extLst>
          </p:cNvPr>
          <p:cNvSpPr/>
          <p:nvPr/>
        </p:nvSpPr>
        <p:spPr>
          <a:xfrm>
            <a:off x="2530655" y="5800690"/>
            <a:ext cx="2289834" cy="932101"/>
          </a:xfrm>
          <a:prstGeom prst="rect">
            <a:avLst/>
          </a:prstGeom>
          <a:noFill/>
          <a:ln w="19050">
            <a:solidFill>
              <a:srgbClr val="CC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47A75E2B-41A3-44A9-9A2B-B5492C30FC72}"/>
              </a:ext>
            </a:extLst>
          </p:cNvPr>
          <p:cNvSpPr/>
          <p:nvPr/>
        </p:nvSpPr>
        <p:spPr>
          <a:xfrm>
            <a:off x="206276" y="3448979"/>
            <a:ext cx="2224408" cy="1165865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A5D496AA-946C-4C4C-A0ED-D8A018621795}"/>
              </a:ext>
            </a:extLst>
          </p:cNvPr>
          <p:cNvSpPr/>
          <p:nvPr/>
        </p:nvSpPr>
        <p:spPr>
          <a:xfrm>
            <a:off x="2509154" y="3408865"/>
            <a:ext cx="2224408" cy="1084954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>
            <a:extLst>
              <a:ext uri="{FF2B5EF4-FFF2-40B4-BE49-F238E27FC236}">
                <a16:creationId xmlns:a16="http://schemas.microsoft.com/office/drawing/2014/main" id="{FC34DCCA-2351-4947-A82D-3D71D8069FD6}"/>
              </a:ext>
            </a:extLst>
          </p:cNvPr>
          <p:cNvSpPr/>
          <p:nvPr/>
        </p:nvSpPr>
        <p:spPr>
          <a:xfrm>
            <a:off x="227956" y="4614844"/>
            <a:ext cx="2224408" cy="987303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96B7211C-1701-4938-BA4E-FD40321BF7B8}"/>
              </a:ext>
            </a:extLst>
          </p:cNvPr>
          <p:cNvSpPr/>
          <p:nvPr/>
        </p:nvSpPr>
        <p:spPr>
          <a:xfrm>
            <a:off x="237966" y="5632099"/>
            <a:ext cx="2271188" cy="116586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9A7567B5-F47A-44D2-B2E2-43CD2697AF5C}"/>
              </a:ext>
            </a:extLst>
          </p:cNvPr>
          <p:cNvSpPr/>
          <p:nvPr/>
        </p:nvSpPr>
        <p:spPr>
          <a:xfrm>
            <a:off x="7166844" y="5539707"/>
            <a:ext cx="2149419" cy="116586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DF5D4165-3F70-49A1-9516-116C528D2C16}"/>
              </a:ext>
            </a:extLst>
          </p:cNvPr>
          <p:cNvSpPr/>
          <p:nvPr/>
        </p:nvSpPr>
        <p:spPr>
          <a:xfrm>
            <a:off x="4820489" y="4309636"/>
            <a:ext cx="2332226" cy="2395936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A360FF-C0E4-4003-94A3-3F6BF80AEF29}"/>
              </a:ext>
            </a:extLst>
          </p:cNvPr>
          <p:cNvSpPr/>
          <p:nvPr/>
        </p:nvSpPr>
        <p:spPr>
          <a:xfrm>
            <a:off x="9306045" y="5051434"/>
            <a:ext cx="2679679" cy="133779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0" name="Picture 2" descr="Osnovna škola Trilj">
            <a:extLst>
              <a:ext uri="{FF2B5EF4-FFF2-40B4-BE49-F238E27FC236}">
                <a16:creationId xmlns:a16="http://schemas.microsoft.com/office/drawing/2014/main" id="{1C07A1CC-A2D1-4FAE-960A-1DE3DD82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Slika 50">
            <a:extLst>
              <a:ext uri="{FF2B5EF4-FFF2-40B4-BE49-F238E27FC236}">
                <a16:creationId xmlns:a16="http://schemas.microsoft.com/office/drawing/2014/main" id="{6A789F88-81EC-4FD9-904E-701B844709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:a16="http://schemas.microsoft.com/office/drawing/2014/main" id="{EC6F067E-8E27-41C4-B111-C4356668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2" y="2046481"/>
            <a:ext cx="10680570" cy="4811519"/>
          </a:xfrm>
          <a:prstGeom prst="rect">
            <a:avLst/>
          </a:prstGeom>
        </p:spPr>
      </p:pic>
      <p:sp>
        <p:nvSpPr>
          <p:cNvPr id="23" name="Naslov 1">
            <a:extLst>
              <a:ext uri="{FF2B5EF4-FFF2-40B4-BE49-F238E27FC236}">
                <a16:creationId xmlns:a16="http://schemas.microsoft.com/office/drawing/2014/main" id="{4DADD4EB-3546-49B6-ACD5-8F94974C91DD}"/>
              </a:ext>
            </a:extLst>
          </p:cNvPr>
          <p:cNvSpPr txBox="1">
            <a:spLocks/>
          </p:cNvSpPr>
          <p:nvPr/>
        </p:nvSpPr>
        <p:spPr>
          <a:xfrm>
            <a:off x="956839" y="30618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latin typeface="+mn-lt"/>
              </a:rPr>
              <a:t>Rezultati po području - prikazuju prosječne odgovore za svaku izjavu/pitanje odabranog područja.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9F48AD07-D27C-446A-BB69-36FD05C190BF}"/>
              </a:ext>
            </a:extLst>
          </p:cNvPr>
          <p:cNvSpPr txBox="1"/>
          <p:nvPr/>
        </p:nvSpPr>
        <p:spPr>
          <a:xfrm>
            <a:off x="5745060" y="2046481"/>
            <a:ext cx="183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Ocjena: </a:t>
            </a:r>
            <a:r>
              <a:rPr lang="hr-HR" b="1" dirty="0">
                <a:solidFill>
                  <a:srgbClr val="FF0000"/>
                </a:solidFill>
              </a:rPr>
              <a:t>3,5 – 3,9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D3EAFDAF-5FD4-45D3-99ED-E30E1EFF8D41}"/>
              </a:ext>
            </a:extLst>
          </p:cNvPr>
          <p:cNvSpPr txBox="1"/>
          <p:nvPr/>
        </p:nvSpPr>
        <p:spPr>
          <a:xfrm>
            <a:off x="8377825" y="2332843"/>
            <a:ext cx="2632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SLABE STRANE:</a:t>
            </a:r>
          </a:p>
          <a:p>
            <a:pPr marL="285750" indent="-285750">
              <a:buFontTx/>
              <a:buChar char="-"/>
            </a:pPr>
            <a:r>
              <a:rPr lang="hr-HR" dirty="0"/>
              <a:t>provedba u nastavi</a:t>
            </a:r>
          </a:p>
          <a:p>
            <a:pPr marL="285750" indent="-285750">
              <a:buFontTx/>
              <a:buChar char="-"/>
            </a:pPr>
            <a:r>
              <a:rPr lang="hr-HR" dirty="0"/>
              <a:t>suradnja i umrežavanje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rgbClr val="FF0000"/>
                </a:solidFill>
              </a:rPr>
              <a:t>praksa ocjenjivanja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4580A6DA-A818-4BDE-8DF2-EA20387F9DA9}"/>
              </a:ext>
            </a:extLst>
          </p:cNvPr>
          <p:cNvSpPr/>
          <p:nvPr/>
        </p:nvSpPr>
        <p:spPr>
          <a:xfrm>
            <a:off x="141402" y="2091209"/>
            <a:ext cx="2679679" cy="133779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38B54268-64E8-4405-91EA-9BA016A58561}"/>
              </a:ext>
            </a:extLst>
          </p:cNvPr>
          <p:cNvSpPr/>
          <p:nvPr/>
        </p:nvSpPr>
        <p:spPr>
          <a:xfrm>
            <a:off x="2802008" y="3547640"/>
            <a:ext cx="2679679" cy="133779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5C29029D-843C-40DD-9035-B9AD2BD26449}"/>
              </a:ext>
            </a:extLst>
          </p:cNvPr>
          <p:cNvSpPr/>
          <p:nvPr/>
        </p:nvSpPr>
        <p:spPr>
          <a:xfrm>
            <a:off x="2821081" y="4942648"/>
            <a:ext cx="2679679" cy="133779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D759CA31-55EF-4562-B737-5D7E4BD74444}"/>
              </a:ext>
            </a:extLst>
          </p:cNvPr>
          <p:cNvSpPr/>
          <p:nvPr/>
        </p:nvSpPr>
        <p:spPr>
          <a:xfrm>
            <a:off x="122329" y="5048799"/>
            <a:ext cx="2679679" cy="133779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22F51DD7-F078-46EB-980D-C5B1A43AA000}"/>
              </a:ext>
            </a:extLst>
          </p:cNvPr>
          <p:cNvSpPr/>
          <p:nvPr/>
        </p:nvSpPr>
        <p:spPr>
          <a:xfrm>
            <a:off x="2840154" y="2112392"/>
            <a:ext cx="2632194" cy="127188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D8350067-A1D8-4C43-81BE-9490BEB7C499}"/>
              </a:ext>
            </a:extLst>
          </p:cNvPr>
          <p:cNvSpPr/>
          <p:nvPr/>
        </p:nvSpPr>
        <p:spPr>
          <a:xfrm>
            <a:off x="5500760" y="4236334"/>
            <a:ext cx="2543645" cy="2621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5A3A4B8E-9D01-450C-9F5A-65648BF870D1}"/>
              </a:ext>
            </a:extLst>
          </p:cNvPr>
          <p:cNvSpPr/>
          <p:nvPr/>
        </p:nvSpPr>
        <p:spPr>
          <a:xfrm>
            <a:off x="141402" y="3440575"/>
            <a:ext cx="2581791" cy="1444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5" name="Picture 2" descr="Osnovna škola Trilj">
            <a:extLst>
              <a:ext uri="{FF2B5EF4-FFF2-40B4-BE49-F238E27FC236}">
                <a16:creationId xmlns:a16="http://schemas.microsoft.com/office/drawing/2014/main" id="{0BAC2764-937D-44F2-BA53-60BEA537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2819D519-BF0A-426B-8303-E9135F3DF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slov 20">
            <a:extLst>
              <a:ext uri="{FF2B5EF4-FFF2-40B4-BE49-F238E27FC236}">
                <a16:creationId xmlns:a16="http://schemas.microsoft.com/office/drawing/2014/main" id="{C98B7E14-F000-4575-8356-E99C7A7C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Kotačić ispod prikazuje prosječne odgovore po grupi korisnika za sve izjave.</a:t>
            </a:r>
            <a:endParaRPr lang="hr-HR" dirty="0"/>
          </a:p>
        </p:txBody>
      </p:sp>
      <p:pic>
        <p:nvPicPr>
          <p:cNvPr id="42" name="Slika 41">
            <a:extLst>
              <a:ext uri="{FF2B5EF4-FFF2-40B4-BE49-F238E27FC236}">
                <a16:creationId xmlns:a16="http://schemas.microsoft.com/office/drawing/2014/main" id="{6EFC81F0-0B9A-43CA-914B-B5542A9E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8" y="1690688"/>
            <a:ext cx="9945278" cy="5025791"/>
          </a:xfrm>
          <a:prstGeom prst="rect">
            <a:avLst/>
          </a:prstGeom>
        </p:spPr>
      </p:pic>
      <p:pic>
        <p:nvPicPr>
          <p:cNvPr id="43" name="Picture 2" descr="Osnovna škola Trilj">
            <a:extLst>
              <a:ext uri="{FF2B5EF4-FFF2-40B4-BE49-F238E27FC236}">
                <a16:creationId xmlns:a16="http://schemas.microsoft.com/office/drawing/2014/main" id="{8EC9D288-65D7-4722-821E-564B2D73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2FEEAAA4-3910-490B-A7D5-B7CC0BB3F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4ED4B971-5E52-4A0D-BDAA-481817C67120}"/>
              </a:ext>
            </a:extLst>
          </p:cNvPr>
          <p:cNvSpPr txBox="1"/>
          <p:nvPr/>
        </p:nvSpPr>
        <p:spPr>
          <a:xfrm>
            <a:off x="838200" y="1451976"/>
            <a:ext cx="9503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Što </a:t>
            </a:r>
            <a:r>
              <a:rPr lang="hr-HR" dirty="0">
                <a:solidFill>
                  <a:srgbClr val="404040"/>
                </a:solidFill>
                <a:latin typeface="Arial" panose="020B0604020202020204" pitchFamily="34" charset="0"/>
              </a:rPr>
              <a:t>n</a:t>
            </a:r>
            <a:r>
              <a:rPr lang="hr-H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aši učitelji misle o korisnosti aktivnosti CPD-a u kojima su sudjelovali u prošloj godini?</a:t>
            </a: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482CA845-2460-4D54-B58A-E873A23A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30"/>
            <a:ext cx="10515600" cy="804046"/>
          </a:xfrm>
        </p:spPr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404040"/>
                </a:solidFill>
                <a:effectLst/>
                <a:latin typeface="+mn-lt"/>
              </a:rPr>
              <a:t>1. Korisnost aktivnosti CPD-a</a:t>
            </a:r>
            <a:br>
              <a:rPr lang="hr-HR" b="1" i="0" dirty="0">
                <a:solidFill>
                  <a:srgbClr val="404040"/>
                </a:solidFill>
                <a:effectLst/>
                <a:latin typeface="+mn-lt"/>
              </a:rPr>
            </a:br>
            <a:endParaRPr lang="hr-HR" dirty="0">
              <a:latin typeface="+mn-lt"/>
            </a:endParaRP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id="{1A5A1AE0-6C12-4692-928C-BD71965F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8"/>
          <a:stretch/>
        </p:blipFill>
        <p:spPr>
          <a:xfrm>
            <a:off x="673138" y="2198514"/>
            <a:ext cx="8025303" cy="4580527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7921145B-50E7-4AC6-8472-523544DEA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55" t="14413"/>
          <a:stretch/>
        </p:blipFill>
        <p:spPr>
          <a:xfrm>
            <a:off x="8867459" y="2198515"/>
            <a:ext cx="2486341" cy="173232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0" name="Picture 2" descr="Osnovna škola Trilj">
            <a:extLst>
              <a:ext uri="{FF2B5EF4-FFF2-40B4-BE49-F238E27FC236}">
                <a16:creationId xmlns:a16="http://schemas.microsoft.com/office/drawing/2014/main" id="{F23C4E6A-1D8F-4A5B-B149-79641192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ipsa 40">
            <a:extLst>
              <a:ext uri="{FF2B5EF4-FFF2-40B4-BE49-F238E27FC236}">
                <a16:creationId xmlns:a16="http://schemas.microsoft.com/office/drawing/2014/main" id="{F68D7D9B-3572-4A9C-998B-AAEC09DB3DF3}"/>
              </a:ext>
            </a:extLst>
          </p:cNvPr>
          <p:cNvSpPr/>
          <p:nvPr/>
        </p:nvSpPr>
        <p:spPr>
          <a:xfrm>
            <a:off x="3002853" y="2409295"/>
            <a:ext cx="648183" cy="3339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>
            <a:extLst>
              <a:ext uri="{FF2B5EF4-FFF2-40B4-BE49-F238E27FC236}">
                <a16:creationId xmlns:a16="http://schemas.microsoft.com/office/drawing/2014/main" id="{8AFE607E-A46D-4D5D-A77E-D99A7FACD4A2}"/>
              </a:ext>
            </a:extLst>
          </p:cNvPr>
          <p:cNvSpPr/>
          <p:nvPr/>
        </p:nvSpPr>
        <p:spPr>
          <a:xfrm>
            <a:off x="2354670" y="6344688"/>
            <a:ext cx="648183" cy="333906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72356BF8-CF0E-4DC4-B282-CEA02F59CD5B}"/>
              </a:ext>
            </a:extLst>
          </p:cNvPr>
          <p:cNvSpPr/>
          <p:nvPr/>
        </p:nvSpPr>
        <p:spPr>
          <a:xfrm>
            <a:off x="10705617" y="3171462"/>
            <a:ext cx="544975" cy="25753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09B57450-9FA4-43A7-9A32-9250E636198B}"/>
              </a:ext>
            </a:extLst>
          </p:cNvPr>
          <p:cNvSpPr/>
          <p:nvPr/>
        </p:nvSpPr>
        <p:spPr>
          <a:xfrm>
            <a:off x="10746612" y="2890774"/>
            <a:ext cx="544976" cy="280688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9" name="Slika 48">
            <a:extLst>
              <a:ext uri="{FF2B5EF4-FFF2-40B4-BE49-F238E27FC236}">
                <a16:creationId xmlns:a16="http://schemas.microsoft.com/office/drawing/2014/main" id="{F480E33F-3245-4E88-A8F2-6427EE5887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4ED4B971-5E52-4A0D-BDAA-481817C67120}"/>
              </a:ext>
            </a:extLst>
          </p:cNvPr>
          <p:cNvSpPr txBox="1"/>
          <p:nvPr/>
        </p:nvSpPr>
        <p:spPr>
          <a:xfrm>
            <a:off x="838200" y="1451976"/>
            <a:ext cx="9503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Koliko se naši učitelji osjećaju sigurni u korištenju tehnologije za sljedeće zadatke?</a:t>
            </a: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482CA845-2460-4D54-B58A-E873A23A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30"/>
            <a:ext cx="10515600" cy="804046"/>
          </a:xfrm>
        </p:spPr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404040"/>
                </a:solidFill>
                <a:effectLst/>
                <a:latin typeface="+mn-lt"/>
              </a:rPr>
              <a:t>2. Povjerenje u korištenje tehnologije</a:t>
            </a:r>
            <a:br>
              <a:rPr lang="hr-HR" b="1" i="0" dirty="0">
                <a:solidFill>
                  <a:srgbClr val="404040"/>
                </a:solidFill>
                <a:effectLst/>
                <a:latin typeface="+mn-lt"/>
              </a:rPr>
            </a:br>
            <a:endParaRPr lang="hr-HR" dirty="0">
              <a:latin typeface="+mn-lt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4C13AC29-86F2-4115-AC70-3579A6DA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90" y="2161874"/>
            <a:ext cx="10621530" cy="3205734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B0E49CEC-E9E5-4A6A-87D4-4ADE4217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55" t="14413"/>
          <a:stretch/>
        </p:blipFill>
        <p:spPr>
          <a:xfrm>
            <a:off x="9357569" y="4842010"/>
            <a:ext cx="2486341" cy="173232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3" name="Picture 2" descr="Osnovna škola Trilj">
            <a:extLst>
              <a:ext uri="{FF2B5EF4-FFF2-40B4-BE49-F238E27FC236}">
                <a16:creationId xmlns:a16="http://schemas.microsoft.com/office/drawing/2014/main" id="{2DAB528A-F097-440E-A727-69D6F3C9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ipsa 23">
            <a:extLst>
              <a:ext uri="{FF2B5EF4-FFF2-40B4-BE49-F238E27FC236}">
                <a16:creationId xmlns:a16="http://schemas.microsoft.com/office/drawing/2014/main" id="{51B7FE1C-C02C-4586-ADF3-F1F62BD9419D}"/>
              </a:ext>
            </a:extLst>
          </p:cNvPr>
          <p:cNvSpPr/>
          <p:nvPr/>
        </p:nvSpPr>
        <p:spPr>
          <a:xfrm>
            <a:off x="3361669" y="2386145"/>
            <a:ext cx="648183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CB1EC9E0-B7B4-4C56-8BBA-6BE248A2CA0F}"/>
              </a:ext>
            </a:extLst>
          </p:cNvPr>
          <p:cNvSpPr/>
          <p:nvPr/>
        </p:nvSpPr>
        <p:spPr>
          <a:xfrm>
            <a:off x="3037577" y="4721360"/>
            <a:ext cx="648183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D76340C1-37C4-4A42-81C4-A61FA2D169CD}"/>
              </a:ext>
            </a:extLst>
          </p:cNvPr>
          <p:cNvSpPr/>
          <p:nvPr/>
        </p:nvSpPr>
        <p:spPr>
          <a:xfrm>
            <a:off x="11262167" y="5468964"/>
            <a:ext cx="462987" cy="6193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A675BC42-D8D8-46EA-8DE7-252D552CBE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4ED4B971-5E52-4A0D-BDAA-481817C67120}"/>
              </a:ext>
            </a:extLst>
          </p:cNvPr>
          <p:cNvSpPr txBox="1"/>
          <p:nvPr/>
        </p:nvSpPr>
        <p:spPr>
          <a:xfrm>
            <a:off x="838199" y="1851870"/>
            <a:ext cx="10417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Koliki su postotak nastavnog vremena naši učitelji koristili digitalne tehnologije u nastavi u posljednja 3 mjeseca?</a:t>
            </a: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482CA845-2460-4D54-B58A-E873A23A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1" y="1416475"/>
            <a:ext cx="10515600" cy="435395"/>
          </a:xfrm>
        </p:spPr>
        <p:txBody>
          <a:bodyPr>
            <a:noAutofit/>
          </a:bodyPr>
          <a:lstStyle/>
          <a:p>
            <a:r>
              <a:rPr lang="pl-PL" sz="4000" b="1" i="0" dirty="0">
                <a:solidFill>
                  <a:srgbClr val="404040"/>
                </a:solidFill>
                <a:effectLst/>
                <a:latin typeface="+mn-lt"/>
              </a:rPr>
              <a:t>3. Postotak vremena za poučavanje s digitalnim tehnologijama</a:t>
            </a:r>
            <a:br>
              <a:rPr lang="pl-PL" sz="4000" b="1" i="0" dirty="0">
                <a:solidFill>
                  <a:srgbClr val="404040"/>
                </a:solidFill>
                <a:effectLst/>
                <a:latin typeface="+mn-lt"/>
              </a:rPr>
            </a:br>
            <a:br>
              <a:rPr lang="hr-HR" sz="4000" b="1" i="0" dirty="0">
                <a:solidFill>
                  <a:srgbClr val="404040"/>
                </a:solidFill>
                <a:effectLst/>
                <a:latin typeface="+mn-lt"/>
              </a:rPr>
            </a:br>
            <a:endParaRPr lang="hr-HR" sz="4000" dirty="0">
              <a:latin typeface="+mn-lt"/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52569033-7710-41DE-9D8F-14BE65A07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32" t="13997"/>
          <a:stretch/>
        </p:blipFill>
        <p:spPr>
          <a:xfrm>
            <a:off x="9674315" y="3180945"/>
            <a:ext cx="1581289" cy="174074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BABF4C9-D32E-455F-8A75-4ADE2F38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47" y="3378259"/>
            <a:ext cx="7736495" cy="981541"/>
          </a:xfrm>
          <a:prstGeom prst="rect">
            <a:avLst/>
          </a:prstGeom>
        </p:spPr>
      </p:pic>
      <p:pic>
        <p:nvPicPr>
          <p:cNvPr id="25" name="Picture 2" descr="Osnovna škola Trilj">
            <a:extLst>
              <a:ext uri="{FF2B5EF4-FFF2-40B4-BE49-F238E27FC236}">
                <a16:creationId xmlns:a16="http://schemas.microsoft.com/office/drawing/2014/main" id="{721729A2-2D8E-4B9D-B70E-AFCCF311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0" y="154510"/>
            <a:ext cx="1439119" cy="4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B96C758A-E9D8-4411-8D69-9AE0FEEB333C}"/>
              </a:ext>
            </a:extLst>
          </p:cNvPr>
          <p:cNvSpPr/>
          <p:nvPr/>
        </p:nvSpPr>
        <p:spPr>
          <a:xfrm>
            <a:off x="3240911" y="3715473"/>
            <a:ext cx="648183" cy="7639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956D786B-9B12-42AE-B5B4-FAA210B078F2}"/>
              </a:ext>
            </a:extLst>
          </p:cNvPr>
          <p:cNvSpPr/>
          <p:nvPr/>
        </p:nvSpPr>
        <p:spPr>
          <a:xfrm>
            <a:off x="10607421" y="4359800"/>
            <a:ext cx="648183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7D068B4C-8E95-445A-856B-889AC8B10556}"/>
              </a:ext>
            </a:extLst>
          </p:cNvPr>
          <p:cNvSpPr/>
          <p:nvPr/>
        </p:nvSpPr>
        <p:spPr>
          <a:xfrm>
            <a:off x="7852646" y="3950830"/>
            <a:ext cx="648183" cy="4784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8333D3A8-A8D4-40EF-AA2D-1195F6A8B8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-3399" y="-3568"/>
            <a:ext cx="844159" cy="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305</Words>
  <Application>Microsoft Office PowerPoint</Application>
  <PresentationFormat>Široki zaslon</PresentationFormat>
  <Paragraphs>43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OŠ Trilj, Trilj</vt:lpstr>
      <vt:lpstr>Rezultati – aplikacija SELFIE</vt:lpstr>
      <vt:lpstr>Rezultati po području - prikazuju prosječne odgovore za svaku izjavu/pitanje odabranog područja.</vt:lpstr>
      <vt:lpstr>PowerPoint prezentacija</vt:lpstr>
      <vt:lpstr>PowerPoint prezentacija</vt:lpstr>
      <vt:lpstr>Kotačić ispod prikazuje prosječne odgovore po grupi korisnika za sve izjave.</vt:lpstr>
      <vt:lpstr>1. Korisnost aktivnosti CPD-a </vt:lpstr>
      <vt:lpstr>2. Povjerenje u korištenje tehnologije </vt:lpstr>
      <vt:lpstr>3. Postotak vremena za poučavanje s digitalnim tehnologijama  </vt:lpstr>
      <vt:lpstr>4. Usvajanje tehnologije</vt:lpstr>
      <vt:lpstr>5. Čimbenici koji sprječavaju korištenje tehnologije</vt:lpstr>
      <vt:lpstr>6. Negativni čimbenici za korištenje tehnologije kod kuće (kombinirano učenje)</vt:lpstr>
      <vt:lpstr>7. Pozitivni čimbenici za korištenje tehnologije kod kuće (kombinirano učenje)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Trilj, Trilj</dc:title>
  <dc:creator>Ivana Marić Zerdun</dc:creator>
  <cp:lastModifiedBy>Ivana Marić Zerdun</cp:lastModifiedBy>
  <cp:revision>86</cp:revision>
  <dcterms:created xsi:type="dcterms:W3CDTF">2021-12-07T13:35:22Z</dcterms:created>
  <dcterms:modified xsi:type="dcterms:W3CDTF">2022-06-19T13:45:27Z</dcterms:modified>
</cp:coreProperties>
</file>