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7.jpg" ContentType="image/png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4" r:id="rId8"/>
    <p:sldId id="276" r:id="rId9"/>
    <p:sldId id="277" r:id="rId10"/>
    <p:sldId id="273" r:id="rId11"/>
    <p:sldId id="274" r:id="rId12"/>
    <p:sldId id="275" r:id="rId13"/>
    <p:sldId id="270" r:id="rId14"/>
    <p:sldId id="278" r:id="rId15"/>
    <p:sldId id="279" r:id="rId16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F198012-2969-07F9-4E44-72F28AFB0D07}" name="Mia Ćuk" initials="MĆ" userId="Mia Ćuk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32389F3-2435-4BAB-9177-AB6AA3C27816}" v="1" dt="2023-01-27T23:06:46.99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rednji stil 2 - Isticanj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Srednji stil 2 - Isticanj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Srednji stil 2 - Isticanj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8/10/relationships/authors" Target="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38E65A5-E40B-15B0-E2E5-3CCBFB43C5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38E983EF-7C97-E380-53C2-42013A4073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BB9B8D8A-D98E-0FEB-F79D-F64DBAA76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F7431-736C-4D67-A39C-E7D91E6CFA27}" type="datetimeFigureOut">
              <a:rPr lang="hr-HR" smtClean="0"/>
              <a:t>14.2.2023.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2ABE308F-C324-39D4-1DEE-D2DDAB22E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882BC58B-C929-5CDC-2268-4215A5ED7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5E80D-93A0-4D92-80F6-B05085AAE56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11080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6AA14A5-CA58-32A3-8225-CC8FEC200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36C5935D-8FBB-D316-B361-918DD50DCC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4A570623-AC80-E511-FD3B-63E3DB17E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F7431-736C-4D67-A39C-E7D91E6CFA27}" type="datetimeFigureOut">
              <a:rPr lang="hr-HR" smtClean="0"/>
              <a:t>14.2.2023.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C383B74D-2059-C0E1-D53F-FA6E02847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A4D7D129-1508-ED79-B904-8DA5AFBA3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5E80D-93A0-4D92-80F6-B05085AAE56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39679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71D494F5-5A5D-6DEA-FE46-EB574AD5C8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67D39E79-AA34-138C-E9C8-4796CA1341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8D84E33A-1DAC-2118-7031-37B3C293D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F7431-736C-4D67-A39C-E7D91E6CFA27}" type="datetimeFigureOut">
              <a:rPr lang="hr-HR" smtClean="0"/>
              <a:t>14.2.2023.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E81A7CA8-ED32-B6A6-6FD8-B6655343D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5EC4DDE0-35D5-6117-2728-F3DFE0DA8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5E80D-93A0-4D92-80F6-B05085AAE56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7046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97EAF37-CAC7-362D-30C2-6E7DFBE16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06357F9-6E92-7C17-6F62-76C5D79E72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904D17FE-0895-655C-C1E3-D9061F947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F7431-736C-4D67-A39C-E7D91E6CFA27}" type="datetimeFigureOut">
              <a:rPr lang="hr-HR" smtClean="0"/>
              <a:t>14.2.2023.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0EA6F9A9-C2BF-71FE-2F43-F5176B50C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F0EF513A-41D8-0A78-C465-8336D7D81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5E80D-93A0-4D92-80F6-B05085AAE56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02245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C14B08B-0C7C-DD4C-47D6-9E4129C69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486D8A4A-3635-0796-6187-DFC6456DF6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CDE11A3C-4185-DFE8-6367-B3955B908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F7431-736C-4D67-A39C-E7D91E6CFA27}" type="datetimeFigureOut">
              <a:rPr lang="hr-HR" smtClean="0"/>
              <a:t>14.2.2023.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82628E78-E97A-AA9E-C5FA-337779C3F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2669D64C-569D-9083-9D9E-11DAABDBE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5E80D-93A0-4D92-80F6-B05085AAE56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96276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148C858-DA21-6699-D01B-4F63EC118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38FCA05-5838-8F63-4A9D-6ACADF192A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DD2366F2-015C-E193-53A8-2C968B0164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4E8BE062-0237-5ECD-E202-4DE3C134D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F7431-736C-4D67-A39C-E7D91E6CFA27}" type="datetimeFigureOut">
              <a:rPr lang="hr-HR" smtClean="0"/>
              <a:t>14.2.2023.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C0049E6B-86DC-68F9-19F2-FD6F3C2BD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401BC647-F446-D7C2-CCCC-58AE02872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5E80D-93A0-4D92-80F6-B05085AAE56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97736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4E3BBF2-A2D9-690A-D74E-2313C1036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05E04644-DB8D-C0D5-B03C-874AC30A15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2AB63274-C9B7-DD48-4647-E59CE0AECF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FC55B6D4-649E-5B50-2060-326C4523D6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6BBDD64B-727B-7DD0-7867-0A84CF2D2C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422B986F-7C2C-BDA2-694E-B04ACF5D1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F7431-736C-4D67-A39C-E7D91E6CFA27}" type="datetimeFigureOut">
              <a:rPr lang="hr-HR" smtClean="0"/>
              <a:t>14.2.2023.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4D391F0C-16F3-BBB3-57D6-DE50B9F16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6FBE5346-11CB-B4B5-FB86-63CEE96D9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5E80D-93A0-4D92-80F6-B05085AAE56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32592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FE87B55-9F3F-F767-86EB-4975687F2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2B4237C2-5E00-B164-1FD9-12479CCDE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F7431-736C-4D67-A39C-E7D91E6CFA27}" type="datetimeFigureOut">
              <a:rPr lang="hr-HR" smtClean="0"/>
              <a:t>14.2.2023.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E63BE648-B9EC-0E0A-CED6-276925AE5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A1694A9B-1629-F288-C5B8-7B7CDFD6C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5E80D-93A0-4D92-80F6-B05085AAE56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82335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9A77D0BA-96B4-428E-310C-DCFD75EA5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F7431-736C-4D67-A39C-E7D91E6CFA27}" type="datetimeFigureOut">
              <a:rPr lang="hr-HR" smtClean="0"/>
              <a:t>14.2.2023.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12F14A6B-5E30-CA6A-AE57-D04829175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AE9E6401-35A6-75A8-29FD-16B249EEC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5E80D-93A0-4D92-80F6-B05085AAE56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4336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009CC58-9333-7DC4-FD0A-C722DCD15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64E5CDD-8B88-603D-3E85-D229C99CC3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440102D3-9EA5-7166-FF4D-0EBD436665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BAC2AD34-687E-47F7-B12F-6342CC41EE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F7431-736C-4D67-A39C-E7D91E6CFA27}" type="datetimeFigureOut">
              <a:rPr lang="hr-HR" smtClean="0"/>
              <a:t>14.2.2023.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4F13FF9A-7E2C-0E8C-B4A2-A9D2666FC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0F124AA0-6F03-A044-D048-925B7CB70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5E80D-93A0-4D92-80F6-B05085AAE56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15531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7D47D55-C2DB-3331-193C-0BEF445FA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F75B5CC2-91AA-1202-538C-5FDEF6991B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A3BB701F-D7C4-CFC1-44DC-529BB9D4F1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6B03EABC-F735-BE64-28ED-FE4AFEDF5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F7431-736C-4D67-A39C-E7D91E6CFA27}" type="datetimeFigureOut">
              <a:rPr lang="hr-HR" smtClean="0"/>
              <a:t>14.2.2023.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8CD07890-CCDD-7059-615B-3F2534ABC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AF26D841-DB6D-9900-AD40-71DCE3ECF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5E80D-93A0-4D92-80F6-B05085AAE56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08112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11C9ADE4-C5DC-461F-874D-17F141A82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FF8A86CF-8710-2FA5-3C29-C7EC82991A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E39D893C-18C5-19F3-FD12-0E5DB96B63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EF7431-736C-4D67-A39C-E7D91E6CFA27}" type="datetimeFigureOut">
              <a:rPr lang="hr-HR" smtClean="0"/>
              <a:t>14.2.2023.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B6FB13AD-490D-15CA-BA76-AB68B0FE34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4C143E21-2763-8D35-1B0B-4AD628CD2A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45E80D-93A0-4D92-80F6-B05085AAE56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36354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3078">
            <a:extLst>
              <a:ext uri="{FF2B5EF4-FFF2-40B4-BE49-F238E27FC236}">
                <a16:creationId xmlns:a16="http://schemas.microsoft.com/office/drawing/2014/main" id="{B4D3D850-2041-4B7C-AED9-54DA385B1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Slika na kojoj se prikazuje zrakoplov&#10;&#10;Opis je automatski generiran">
            <a:extLst>
              <a:ext uri="{FF2B5EF4-FFF2-40B4-BE49-F238E27FC236}">
                <a16:creationId xmlns:a16="http://schemas.microsoft.com/office/drawing/2014/main" id="{E0A2C40E-1838-9458-A95B-A92E234F05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0666" b="-1"/>
          <a:stretch/>
        </p:blipFill>
        <p:spPr>
          <a:xfrm>
            <a:off x="20" y="10"/>
            <a:ext cx="6095980" cy="6857990"/>
          </a:xfrm>
          <a:prstGeom prst="rect">
            <a:avLst/>
          </a:prstGeom>
        </p:spPr>
      </p:pic>
      <p:pic>
        <p:nvPicPr>
          <p:cNvPr id="3074" name="Picture 2" descr="Odlijepiti se od Zemlje – Adriatic Aerospace Association">
            <a:extLst>
              <a:ext uri="{FF2B5EF4-FFF2-40B4-BE49-F238E27FC236}">
                <a16:creationId xmlns:a16="http://schemas.microsoft.com/office/drawing/2014/main" id="{3CDA74C9-6230-686F-A9B6-CAE0053974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7" r="34052"/>
          <a:stretch/>
        </p:blipFill>
        <p:spPr bwMode="auto">
          <a:xfrm>
            <a:off x="6096000" y="10"/>
            <a:ext cx="60960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1" name="Rectangle 3080">
            <a:extLst>
              <a:ext uri="{FF2B5EF4-FFF2-40B4-BE49-F238E27FC236}">
                <a16:creationId xmlns:a16="http://schemas.microsoft.com/office/drawing/2014/main" id="{B497CCB5-5FC2-473C-AFCC-2430CEF1DF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409915" y="1742916"/>
            <a:ext cx="3372170" cy="33721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3" name="Frame 3082">
            <a:extLst>
              <a:ext uri="{FF2B5EF4-FFF2-40B4-BE49-F238E27FC236}">
                <a16:creationId xmlns:a16="http://schemas.microsoft.com/office/drawing/2014/main" id="{599C8C75-BFDF-44E7-A028-EEB5EDD588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971277" y="1304278"/>
            <a:ext cx="4249446" cy="4249444"/>
          </a:xfrm>
          <a:prstGeom prst="frame">
            <a:avLst>
              <a:gd name="adj1" fmla="val 1195"/>
            </a:avLst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DF001A4E-3FDF-109F-1D21-41E3C825FD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941459"/>
            <a:ext cx="5143190" cy="1916541"/>
          </a:xfrm>
          <a:noFill/>
        </p:spPr>
        <p:txBody>
          <a:bodyPr>
            <a:normAutofit/>
          </a:bodyPr>
          <a:lstStyle/>
          <a:p>
            <a:r>
              <a:rPr lang="hr-HR" sz="1600" dirty="0">
                <a:solidFill>
                  <a:srgbClr val="080808"/>
                </a:solidFill>
              </a:rPr>
              <a:t>Centar izvrsnosti SDŽ, CIP</a:t>
            </a:r>
          </a:p>
          <a:p>
            <a:r>
              <a:rPr lang="hr-HR" sz="1600" dirty="0">
                <a:solidFill>
                  <a:srgbClr val="080808"/>
                </a:solidFill>
              </a:rPr>
              <a:t>Prirodoslovna škola Split, 28. siječnja 2023.</a:t>
            </a:r>
          </a:p>
          <a:p>
            <a:r>
              <a:rPr lang="hr-HR" sz="1600" dirty="0">
                <a:solidFill>
                  <a:srgbClr val="080808"/>
                </a:solidFill>
              </a:rPr>
              <a:t>Mentori: Ivana Marić Zerdun i Mia Ćuk Vuco</a:t>
            </a: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D6DB5DBB-9756-529C-C3E1-1D2F80335D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86858" y="2761554"/>
            <a:ext cx="3618284" cy="1345720"/>
          </a:xfrm>
          <a:noFill/>
        </p:spPr>
        <p:txBody>
          <a:bodyPr anchor="ctr">
            <a:normAutofit fontScale="90000"/>
          </a:bodyPr>
          <a:lstStyle/>
          <a:p>
            <a:r>
              <a:rPr lang="hr-HR" sz="4400" dirty="0">
                <a:solidFill>
                  <a:srgbClr val="080808"/>
                </a:solidFill>
              </a:rPr>
              <a:t>Moja raketa ima dulji domet!</a:t>
            </a:r>
          </a:p>
        </p:txBody>
      </p:sp>
    </p:spTree>
    <p:extLst>
      <p:ext uri="{BB962C8B-B14F-4D97-AF65-F5344CB8AC3E}">
        <p14:creationId xmlns:p14="http://schemas.microsoft.com/office/powerpoint/2010/main" val="11127859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3" descr="Coloured pencils inside a pencil holder which is on top of a wood table">
            <a:extLst>
              <a:ext uri="{FF2B5EF4-FFF2-40B4-BE49-F238E27FC236}">
                <a16:creationId xmlns:a16="http://schemas.microsoft.com/office/drawing/2014/main" id="{5BD8F2D1-6828-66FE-8E20-779F77952C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048" r="-1" b="-1"/>
          <a:stretch/>
        </p:blipFill>
        <p:spPr>
          <a:xfrm>
            <a:off x="4285860" y="10"/>
            <a:ext cx="7906139" cy="6857989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B6EA45F0-5FE2-D344-4DCF-08A9515FF7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5706" y="2628900"/>
            <a:ext cx="6965693" cy="3516312"/>
          </a:xfrm>
        </p:spPr>
        <p:txBody>
          <a:bodyPr>
            <a:normAutofit/>
          </a:bodyPr>
          <a:lstStyle/>
          <a:p>
            <a:r>
              <a:rPr lang="hr-HR" dirty="0"/>
              <a:t>III. NEWTONOV ZAKON </a:t>
            </a:r>
          </a:p>
        </p:txBody>
      </p:sp>
    </p:spTree>
    <p:extLst>
      <p:ext uri="{BB962C8B-B14F-4D97-AF65-F5344CB8AC3E}">
        <p14:creationId xmlns:p14="http://schemas.microsoft.com/office/powerpoint/2010/main" val="26850182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859B99E-5C91-58A8-5FCB-45C181DB5C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1182" y="407576"/>
            <a:ext cx="6266434" cy="5785834"/>
          </a:xfrm>
        </p:spPr>
        <p:txBody>
          <a:bodyPr>
            <a:normAutofit/>
          </a:bodyPr>
          <a:lstStyle/>
          <a:p>
            <a:r>
              <a:rPr lang="hr-HR" dirty="0">
                <a:cs typeface="Times New Roman" panose="02020603050405020304" pitchFamily="18" charset="0"/>
              </a:rPr>
              <a:t>Kada tijelo A djeluje silom na tijelo B, tada tijelo B na tijelo A djeluje silom istog iznosa, ali suprotne orijentacije.</a:t>
            </a:r>
          </a:p>
          <a:p>
            <a:r>
              <a:rPr lang="hr-HR" dirty="0">
                <a:cs typeface="Times New Roman" panose="02020603050405020304" pitchFamily="18" charset="0"/>
              </a:rPr>
              <a:t> Vrijedi:</a:t>
            </a:r>
          </a:p>
          <a:p>
            <a:pPr algn="ctr"/>
            <a:r>
              <a:rPr lang="hr-HR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hr-HR" b="1" baseline="-25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hr-HR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=  - F</a:t>
            </a:r>
            <a:r>
              <a:rPr lang="hr-HR" b="1" baseline="-25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endParaRPr lang="hr-HR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r-HR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hr-HR" dirty="0">
                <a:cs typeface="Times New Roman" panose="02020603050405020304" pitchFamily="18" charset="0"/>
              </a:rPr>
              <a:t>Svako međudjelovanje dvaju tijela iskazuje treći Newtonov zakon. Ovaj zakon često se naziva zakon akcije i reakcije, odnosno zakon sile i protusile. </a:t>
            </a:r>
          </a:p>
        </p:txBody>
      </p:sp>
      <p:pic>
        <p:nvPicPr>
          <p:cNvPr id="10" name="Rezervirano mjesto sadržaja 9">
            <a:extLst>
              <a:ext uri="{FF2B5EF4-FFF2-40B4-BE49-F238E27FC236}">
                <a16:creationId xmlns:a16="http://schemas.microsoft.com/office/drawing/2014/main" id="{E066E90F-5596-3E9C-2D46-880782EDC88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2921" y="89524"/>
            <a:ext cx="5049079" cy="35698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4A61B932-0917-17EB-CA12-461BDBD4AF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2922" y="3939468"/>
            <a:ext cx="5049078" cy="266073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5491600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2203237-2476-96C4-2456-1DB1A06F35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6330" y="355107"/>
            <a:ext cx="5829670" cy="5821855"/>
          </a:xfrm>
        </p:spPr>
        <p:txBody>
          <a:bodyPr>
            <a:normAutofit lnSpcReduction="10000"/>
          </a:bodyPr>
          <a:lstStyle/>
          <a:p>
            <a:r>
              <a:rPr lang="hr-HR" dirty="0">
                <a:cs typeface="Times New Roman" panose="02020603050405020304" pitchFamily="18" charset="0"/>
              </a:rPr>
              <a:t>Sila se uvijek javlja u parovima kao rezultat međudjelovanja tijela. </a:t>
            </a:r>
          </a:p>
          <a:p>
            <a:r>
              <a:rPr lang="hr-HR" dirty="0">
                <a:cs typeface="Times New Roman" panose="02020603050405020304" pitchFamily="18" charset="0"/>
              </a:rPr>
              <a:t>Vanjska sila koja djeluje na tijelo je </a:t>
            </a:r>
            <a:r>
              <a:rPr lang="hr-HR" b="1" dirty="0">
                <a:cs typeface="Times New Roman" panose="02020603050405020304" pitchFamily="18" charset="0"/>
              </a:rPr>
              <a:t>akcija</a:t>
            </a:r>
            <a:r>
              <a:rPr lang="hr-HR" dirty="0">
                <a:cs typeface="Times New Roman" panose="02020603050405020304" pitchFamily="18" charset="0"/>
              </a:rPr>
              <a:t>, a suprotna sila koja se javlja naziva se </a:t>
            </a:r>
            <a:r>
              <a:rPr lang="hr-HR" b="1" dirty="0">
                <a:cs typeface="Times New Roman" panose="02020603050405020304" pitchFamily="18" charset="0"/>
              </a:rPr>
              <a:t>reakcija</a:t>
            </a:r>
            <a:r>
              <a:rPr lang="hr-HR" dirty="0">
                <a:cs typeface="Times New Roman" panose="02020603050405020304" pitchFamily="18" charset="0"/>
              </a:rPr>
              <a:t>.</a:t>
            </a:r>
          </a:p>
          <a:p>
            <a:endParaRPr lang="hr-HR" dirty="0"/>
          </a:p>
          <a:p>
            <a:r>
              <a:rPr lang="hr-HR" dirty="0">
                <a:cs typeface="Times New Roman" panose="02020603050405020304" pitchFamily="18" charset="0"/>
              </a:rPr>
              <a:t>Primjeri: </a:t>
            </a:r>
          </a:p>
          <a:p>
            <a:pPr marL="0" indent="0">
              <a:buNone/>
            </a:pPr>
            <a:r>
              <a:rPr lang="hr-HR" dirty="0">
                <a:cs typeface="Times New Roman" panose="02020603050405020304" pitchFamily="18" charset="0"/>
              </a:rPr>
              <a:t>- Za pokretanje rakete potrebno je izbacivanje plina na jednu stranu kako bi se raketa gibala u suprotnom smjeru.</a:t>
            </a:r>
          </a:p>
          <a:p>
            <a:pPr marL="0" indent="0">
              <a:buNone/>
            </a:pPr>
            <a:r>
              <a:rPr lang="hr-HR" dirty="0">
                <a:cs typeface="Times New Roman" panose="02020603050405020304" pitchFamily="18" charset="0"/>
              </a:rPr>
              <a:t>- Dva dječaka povlače uže.</a:t>
            </a:r>
          </a:p>
          <a:p>
            <a:pPr marL="0" indent="0">
              <a:buNone/>
            </a:pPr>
            <a:r>
              <a:rPr lang="hr-HR" dirty="0">
                <a:cs typeface="Times New Roman" panose="02020603050405020304" pitchFamily="18" charset="0"/>
              </a:rPr>
              <a:t>- Gibanje broda rijekom ili morem.</a:t>
            </a:r>
          </a:p>
          <a:p>
            <a:pPr marL="0" indent="0">
              <a:buNone/>
            </a:pPr>
            <a:r>
              <a:rPr lang="hr-HR" dirty="0">
                <a:cs typeface="Times New Roman" panose="02020603050405020304" pitchFamily="18" charset="0"/>
              </a:rPr>
              <a:t>- Teniska loptica i reket.</a:t>
            </a:r>
          </a:p>
          <a:p>
            <a:endParaRPr lang="hr-HR" dirty="0"/>
          </a:p>
          <a:p>
            <a:pPr marL="342900" indent="-342900">
              <a:buFontTx/>
              <a:buChar char="-"/>
            </a:pPr>
            <a:endParaRPr lang="hr-HR" dirty="0"/>
          </a:p>
        </p:txBody>
      </p:sp>
      <p:pic>
        <p:nvPicPr>
          <p:cNvPr id="6" name="Rezervirano mjesto sadržaja 5">
            <a:extLst>
              <a:ext uri="{FF2B5EF4-FFF2-40B4-BE49-F238E27FC236}">
                <a16:creationId xmlns:a16="http://schemas.microsoft.com/office/drawing/2014/main" id="{90670DF7-C7F4-21DA-BD58-34EDE828EF1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924" y="1381125"/>
            <a:ext cx="5455294" cy="43450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2478549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>
            <a:extLst>
              <a:ext uri="{FF2B5EF4-FFF2-40B4-BE49-F238E27FC236}">
                <a16:creationId xmlns:a16="http://schemas.microsoft.com/office/drawing/2014/main" id="{A250E1C7-DDF4-CA77-9E44-D9DBA47F8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884" y="120028"/>
            <a:ext cx="2668571" cy="577555"/>
          </a:xfrm>
        </p:spPr>
        <p:txBody>
          <a:bodyPr>
            <a:normAutofit/>
          </a:bodyPr>
          <a:lstStyle/>
          <a:p>
            <a:r>
              <a:rPr lang="hr-HR" sz="2400" dirty="0"/>
              <a:t>Evaluacija radionice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AAB15533-F73E-D01B-7E4D-B4D30011AE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23" y="697583"/>
            <a:ext cx="4244399" cy="5969487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629EDB41-A295-5CB4-40AC-4108FF58AF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8807" y="697583"/>
            <a:ext cx="4733925" cy="490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6247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FECAD8A9-B2A4-D8C8-33EA-2094A7EC9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873" y="90487"/>
            <a:ext cx="4714875" cy="6677025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486F738C-4763-6217-AF73-7D60517DB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0770" y="305104"/>
            <a:ext cx="4724400" cy="581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0014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2581799D-EF02-7879-41C4-3EC9AEB7B8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1915" y="497444"/>
            <a:ext cx="7172528" cy="5026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783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4E3F6D9-B865-5601-9F0C-96D3DB4A3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Interdisciplinarnost FIZIKA-KEMIJA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2EB94A5-A048-27B4-B4F7-2AC502E50C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5687"/>
            <a:ext cx="10515600" cy="4351338"/>
          </a:xfrm>
        </p:spPr>
        <p:txBody>
          <a:bodyPr>
            <a:no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hr-HR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Ova interdisciplinarna aktivnost povezuje znanje kemija i fizike. Nemojmo samo čitati o Newtonovom trećem zakonu, istražimo ga i dokažimo kao i kemijske promjene.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Testiranje varijabli prilikom izrade rakete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 ovoj aktivnosti postoje varijable koje se mogu testirati.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Pri izradi reketa mijenja se</a:t>
            </a:r>
            <a:r>
              <a:rPr lang="hr-HR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temperatura </a:t>
            </a:r>
            <a:r>
              <a:rPr lang="hr-HR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tekućine koja se koristi.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Zavisna varijabla: </a:t>
            </a:r>
            <a:r>
              <a:rPr lang="hr-HR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Utječe li temperatura vode (tekućine) na prijeđenu udaljenost.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Testira se i vrsta tekućine – </a:t>
            </a:r>
            <a:r>
              <a:rPr lang="hr-HR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topla </a:t>
            </a:r>
            <a:r>
              <a:rPr lang="hr-HR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voda, topla kava (pri istoj temperaturi).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Testira se </a:t>
            </a:r>
            <a:r>
              <a:rPr lang="hr-HR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mljevena</a:t>
            </a:r>
            <a:r>
              <a:rPr lang="hr-HR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tableta Alka </a:t>
            </a:r>
            <a:r>
              <a:rPr lang="hr-HR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Saltzer</a:t>
            </a:r>
            <a:r>
              <a:rPr lang="hr-HR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-a u odnosu na </a:t>
            </a:r>
            <a:r>
              <a:rPr lang="hr-HR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komad </a:t>
            </a:r>
            <a:r>
              <a:rPr lang="hr-HR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tablete.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Testira se utjecaj </a:t>
            </a:r>
            <a:r>
              <a:rPr lang="hr-HR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miješanja</a:t>
            </a:r>
            <a:r>
              <a:rPr lang="hr-HR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u odnosu na </a:t>
            </a:r>
            <a:r>
              <a:rPr lang="hr-HR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nemiješanje</a:t>
            </a:r>
            <a:r>
              <a:rPr lang="hr-HR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Istraživanje uključuje testiranje </a:t>
            </a:r>
            <a:r>
              <a:rPr lang="hr-HR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različitih tekućina </a:t>
            </a:r>
            <a:r>
              <a:rPr lang="hr-HR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 </a:t>
            </a:r>
            <a:r>
              <a:rPr lang="hr-HR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različitih temperatura </a:t>
            </a:r>
            <a:r>
              <a:rPr lang="hr-HR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tekućina.</a:t>
            </a:r>
          </a:p>
          <a:p>
            <a:endParaRPr lang="hr-HR" sz="1800" dirty="0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DB5095B9-AB83-A2FE-7070-72CCB182B6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120" r="40937"/>
          <a:stretch/>
        </p:blipFill>
        <p:spPr>
          <a:xfrm>
            <a:off x="11001080" y="3779505"/>
            <a:ext cx="999281" cy="296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3537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40C19D11-0D05-2B8C-EBF7-D678F4937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hr-HR" sz="3600"/>
              <a:t>Provjerite pribor i kemikalije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132DB14-4A5F-7893-1BE2-7BC49A9C34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9" y="1782981"/>
            <a:ext cx="5069174" cy="4393982"/>
          </a:xfrm>
        </p:spPr>
        <p:txBody>
          <a:bodyPr>
            <a:normAutofit/>
          </a:bodyPr>
          <a:lstStyle/>
          <a:p>
            <a:pPr>
              <a:spcAft>
                <a:spcPts val="800"/>
              </a:spcAft>
            </a:pPr>
            <a:r>
              <a:rPr lang="hr-HR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Tekućine:</a:t>
            </a: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hr-HR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Topla voda (zagrijana u kuhalu za vodu)</a:t>
            </a: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hr-HR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Hladna voda iz hladnjaka</a:t>
            </a: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hr-HR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Voda sobne temperature</a:t>
            </a: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hr-HR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Vruća skuhana kava</a:t>
            </a:r>
          </a:p>
          <a:p>
            <a:pPr marL="342900" lvl="0" indent="-342900"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hr-HR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Ocat sobne temperature</a:t>
            </a:r>
          </a:p>
          <a:p>
            <a:pPr marL="0" indent="0">
              <a:buNone/>
            </a:pPr>
            <a:r>
              <a:rPr lang="hr-HR" sz="2000" dirty="0"/>
              <a:t>-    </a:t>
            </a:r>
            <a:r>
              <a:rPr lang="hr-HR" sz="2000" dirty="0" err="1"/>
              <a:t>Sprite</a:t>
            </a:r>
            <a:endParaRPr lang="hr-HR" sz="200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12" name="Isosceles Triangle 11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Slika 3" descr="Slika na kojoj se prikazuje na otvorenom, nebo, transport, plavo&#10;&#10;Opis je automatski generiran">
            <a:extLst>
              <a:ext uri="{FF2B5EF4-FFF2-40B4-BE49-F238E27FC236}">
                <a16:creationId xmlns:a16="http://schemas.microsoft.com/office/drawing/2014/main" id="{26BBB583-EA58-28EC-14E2-79EF98B981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120" r="40937"/>
          <a:stretch/>
        </p:blipFill>
        <p:spPr>
          <a:xfrm>
            <a:off x="7687461" y="1782981"/>
            <a:ext cx="1468930" cy="4361892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5995D10D-E9C9-47DB-AE7E-801FEF38F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C1A72C6-3DE4-4EC3-9AD5-9E0D40D8C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0B0DA1F1-C391-4EDF-9FE0-23E86E137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5872261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0C19D11-0D05-2B8C-EBF7-D678F4937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Može se testirati i sljedeće: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132DB14-4A5F-7893-1BE2-7BC49A9C34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hr-H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 Utjecaj mrvljene/rezane tablete u odnosu na cjelovite tablete Alka </a:t>
            </a:r>
            <a:r>
              <a:rPr lang="hr-H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Saltzer</a:t>
            </a:r>
            <a:r>
              <a:rPr lang="hr-H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-a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hr-H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 Utjecaj promjena temperature tople vode u odnosu na hladnu vodu, vodu sobne temperature u odnosu na hladnu vodu, topla voda u odnosu na vodu sobne temperature.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hr-H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Utjecaj promjena vrste tekućine koja se koristi: voda, ocat, </a:t>
            </a:r>
            <a:r>
              <a:rPr lang="hr-H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Sprite</a:t>
            </a:r>
            <a:r>
              <a:rPr lang="hr-H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kava, sok od naranče, 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hr-H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Utjecaj protresanja sadržaja prije lansiranja ili ne protresanja. 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hr-HR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Protresanje 3 puta! Ne mijenjajte broj protresanja.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C9BEF76D-BA22-520C-AA28-9EEF583DE7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120" r="40937"/>
          <a:stretch/>
        </p:blipFill>
        <p:spPr>
          <a:xfrm>
            <a:off x="11001080" y="3779505"/>
            <a:ext cx="999281" cy="296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5418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0C19D11-0D05-2B8C-EBF7-D678F4937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4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Varijable koje se kontroliraju pri mjerenju prijeđene udaljenosti što je dalje moguće.</a:t>
            </a:r>
            <a:endParaRPr lang="hr-HR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132DB14-4A5F-7893-1BE2-7BC49A9C34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84981"/>
            <a:ext cx="10515600" cy="3791982"/>
          </a:xfrm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hr-HR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 lansiranje rakete od iste visine</a:t>
            </a:r>
          </a:p>
          <a:p>
            <a:pPr marL="0" lvl="0" indent="0">
              <a:lnSpc>
                <a:spcPct val="107000"/>
              </a:lnSpc>
              <a:buNone/>
            </a:pPr>
            <a:r>
              <a:rPr lang="hr-HR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 lansiranje uz istu brzinu vjetra (ako ste vani)</a:t>
            </a:r>
          </a:p>
          <a:p>
            <a:pPr marL="0" lvl="0" indent="0">
              <a:lnSpc>
                <a:spcPct val="107000"/>
              </a:lnSpc>
              <a:buNone/>
            </a:pPr>
            <a:r>
              <a:rPr lang="hr-HR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 postavljanje rampe za lansiranje na isto mjesto</a:t>
            </a:r>
          </a:p>
          <a:p>
            <a:pPr marL="0" lvl="0" indent="0">
              <a:lnSpc>
                <a:spcPct val="107000"/>
              </a:lnSpc>
              <a:buNone/>
            </a:pPr>
            <a:r>
              <a:rPr lang="hr-HR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 korištenje iste količine tableta alke saltzer-a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hr-HR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 korištenje istog postupka miješanja</a:t>
            </a:r>
            <a:endParaRPr lang="hr-HR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CAE9D2FB-6A7D-34CA-5A34-9C648178A4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120" r="40937"/>
          <a:stretch/>
        </p:blipFill>
        <p:spPr>
          <a:xfrm>
            <a:off x="11001080" y="3779505"/>
            <a:ext cx="999281" cy="296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1846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0C19D11-0D05-2B8C-EBF7-D678F4937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4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Potrebni materijal</a:t>
            </a:r>
            <a:endParaRPr lang="hr-HR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132DB14-4A5F-7893-1BE2-7BC49A9C34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396" y="1770061"/>
            <a:ext cx="5807697" cy="3791982"/>
          </a:xfrm>
        </p:spPr>
        <p:txBody>
          <a:bodyPr>
            <a:noAutofit/>
          </a:bodyPr>
          <a:lstStyle/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hr-HR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Kemikalije:</a:t>
            </a:r>
            <a:r>
              <a:rPr lang="hr-H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topla/hladna voda, ocat, </a:t>
            </a:r>
            <a:r>
              <a:rPr lang="hr-HR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Sprite</a:t>
            </a:r>
            <a:r>
              <a:rPr lang="hr-H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kava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hr-H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Plastične epruvete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hr-H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Gumeni čep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hr-H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Alka </a:t>
            </a:r>
            <a:r>
              <a:rPr lang="hr-HR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Saltzer</a:t>
            </a:r>
            <a:r>
              <a:rPr lang="hr-H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 kom po lansiranju (6 rupa = 18 tableta (za jedan pokušaj) imaju dva pokušaja. 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hr-H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Plastični spremnik za lansiranje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hr-H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Otvorena radna površina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hr-H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Zaštitne naočale</a:t>
            </a: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D6E476D7-6EF5-9B46-67F1-58128ACD936F}"/>
              </a:ext>
            </a:extLst>
          </p:cNvPr>
          <p:cNvSpPr txBox="1"/>
          <p:nvPr/>
        </p:nvSpPr>
        <p:spPr>
          <a:xfrm>
            <a:off x="6363093" y="2137706"/>
            <a:ext cx="5540604" cy="36313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hr-H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Mjerne posude-</a:t>
            </a:r>
            <a:r>
              <a:rPr lang="hr-H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injekcijska štrcaljka</a:t>
            </a:r>
            <a:endParaRPr lang="hr-H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hr-H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Krojački ili građevinski metar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hr-H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Radni listić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hr-H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Tarionik za usitnjavanje tableta Alka </a:t>
            </a:r>
            <a:r>
              <a:rPr lang="hr-HR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Saltzer</a:t>
            </a:r>
            <a:endParaRPr lang="hr-H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hr-H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Lijevak i/ili žlice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hr-H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Termometar 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hr-H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Štoperica (na mobilnom uređaju) za svaki pokušaj mjeriti i zabilježiti vrijeme</a:t>
            </a: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40C3E624-5D0D-8104-4D07-AB4F33DEA632}"/>
              </a:ext>
            </a:extLst>
          </p:cNvPr>
          <p:cNvSpPr txBox="1"/>
          <p:nvPr/>
        </p:nvSpPr>
        <p:spPr>
          <a:xfrm>
            <a:off x="3767880" y="6216103"/>
            <a:ext cx="81358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>
                <a:solidFill>
                  <a:srgbClr val="FF0000"/>
                </a:solidFill>
              </a:rPr>
              <a:t>NAPOMENA: Prije lansiranja pozvati učiteljicu da izmjeri domet!</a:t>
            </a:r>
          </a:p>
        </p:txBody>
      </p:sp>
    </p:spTree>
    <p:extLst>
      <p:ext uri="{BB962C8B-B14F-4D97-AF65-F5344CB8AC3E}">
        <p14:creationId xmlns:p14="http://schemas.microsoft.com/office/powerpoint/2010/main" val="13610858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0C19D11-0D05-2B8C-EBF7-D678F4937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4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Varijable</a:t>
            </a:r>
            <a:endParaRPr lang="hr-HR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132DB14-4A5F-7893-1BE2-7BC49A9C34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396" y="1770060"/>
            <a:ext cx="8833701" cy="4907707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Varijabla u eksperimentu je nešto što se može promijeniti, mjeriti ili kontrolirati. To može biti temperatura tekućine, količina određene tvari itd.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Postoje tri vrste varijabli: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•"/>
            </a:pPr>
            <a:r>
              <a:rPr lang="hr-HR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nezavisne</a:t>
            </a:r>
            <a: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varijable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hr-HR" sz="18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zavisne</a:t>
            </a:r>
            <a: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varijable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hr-HR" sz="18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hr-HR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ontrolne</a:t>
            </a:r>
            <a: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varijable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Neovisna varijabla</a:t>
            </a:r>
            <a:r>
              <a:rPr lang="hr-HR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 ono što smo </a:t>
            </a:r>
            <a:r>
              <a:rPr lang="hr-HR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NAMJERNO promijeni u eksperimentu</a:t>
            </a:r>
            <a: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To je varijabla kojom manipuliramo i koju testiramo. Ne ovisi o drugim varijablama u eksperimentu. </a:t>
            </a:r>
            <a:r>
              <a:rPr lang="hr-HR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Najbolji eksperimenti imaju samo jednu nezavisnu varijablu.</a:t>
            </a:r>
            <a:endParaRPr lang="hr-H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66233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E5AF436-C2B3-D033-EDAA-BA1AA3C36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237" y="0"/>
            <a:ext cx="10515600" cy="1325563"/>
          </a:xfrm>
        </p:spPr>
        <p:txBody>
          <a:bodyPr/>
          <a:lstStyle/>
          <a:p>
            <a:r>
              <a:rPr lang="hr-HR" dirty="0"/>
              <a:t>Kemija – ENDOTERMNA REAKCIJA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0B2A450-A074-5E92-82E8-9BDFAD0A23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2592" y="986640"/>
            <a:ext cx="11756010" cy="4351338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Kada se dogodi kemijska reakcija između tekućine i Alke </a:t>
            </a:r>
            <a:r>
              <a:rPr lang="hr-HR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Saltzer</a:t>
            </a:r>
            <a:r>
              <a:rPr lang="hr-H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proizvodi se ugljični dioksid koji uzrokuje porast tlaka unutar začepljene epruvete. Kad boca više ne može izdržati, čep se izbaci i epruveta poleti u zrak.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Kemija:</a:t>
            </a:r>
            <a:endParaRPr lang="hr-H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Alka </a:t>
            </a:r>
            <a:r>
              <a:rPr lang="hr-HR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Saltzer</a:t>
            </a:r>
            <a:r>
              <a:rPr lang="hr-H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sadrži tri djelatne tvari: acetilsalicilnu kiselinu (aspirin), natrijev hidrogen karbonat (soda bikarbona – vodena otopina je lužnata) i bezvodnu limunsku kiselinu (vodena otopina je kisela).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Limunska kiselina u reakciji a natrijevim hidrogen karbonatom i vodom stvara ugljikov dioksid (mjehurići, - pjenušavost) i vodu.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Kemijska reakcija se događa kada molekule formiraju veze ili prekidaju veze.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Tvari prije reakcije nazivaju se </a:t>
            </a:r>
            <a:r>
              <a:rPr lang="hr-HR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reaktanti</a:t>
            </a:r>
            <a:r>
              <a:rPr lang="hr-H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Tvari koje nastaju nakon reakcije nazivaju se produkti.</a:t>
            </a:r>
          </a:p>
          <a:p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23409807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E5AF436-C2B3-D033-EDAA-BA1AA3C36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116" y="0"/>
            <a:ext cx="10515600" cy="1325563"/>
          </a:xfrm>
        </p:spPr>
        <p:txBody>
          <a:bodyPr/>
          <a:lstStyle/>
          <a:p>
            <a:r>
              <a:rPr lang="hr-HR" dirty="0"/>
              <a:t>Kemija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0B2A450-A074-5E92-82E8-9BDFAD0A23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856" y="1253331"/>
            <a:ext cx="11806287" cy="4351338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Natrijev hidrogen karbonat reagira i s octom. Promjenom varijabli, reakcija može biti brža.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 ovom istraživanju testirali ste neke varijable.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Dakle ugljikov dioksid se oslobađa kada reagira natrijev hidrogen karbonat i limunska kiselina, na što nas upućuju mjehurići plina. Voda im pomaže da se oslobodi čvrsti oblik tableta Alka </a:t>
            </a:r>
            <a:r>
              <a:rPr lang="hr-HR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Saltzer</a:t>
            </a:r>
            <a:r>
              <a:rPr lang="hr-H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Što se događalo kada smo koristili druge otopine poput octa, gaziranog pića ili kave?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hr-HR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Endotermni eksperiment:</a:t>
            </a:r>
            <a:endParaRPr lang="hr-H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Tijekom endotermne reakcije toplina se apsorbira u isto vrijeme kada se odvija kemijska reakcija. To znači da bi tekućina u čašama trebala biti hladnija nakon otapanja tablete Alka </a:t>
            </a:r>
            <a:r>
              <a:rPr lang="hr-HR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Saltzer</a:t>
            </a:r>
            <a:r>
              <a:rPr lang="hr-H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 vodi ili octu.</a:t>
            </a:r>
          </a:p>
          <a:p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147670280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1608</TotalTime>
  <Words>850</Words>
  <Application>Microsoft Office PowerPoint</Application>
  <PresentationFormat>Široki zaslon</PresentationFormat>
  <Paragraphs>86</Paragraphs>
  <Slides>15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Symbol</vt:lpstr>
      <vt:lpstr>Tema sustava Office</vt:lpstr>
      <vt:lpstr>Moja raketa ima dulji domet!</vt:lpstr>
      <vt:lpstr>Interdisciplinarnost FIZIKA-KEMIJA</vt:lpstr>
      <vt:lpstr>Provjerite pribor i kemikalije</vt:lpstr>
      <vt:lpstr>Može se testirati i sljedeće:</vt:lpstr>
      <vt:lpstr>Varijable koje se kontroliraju pri mjerenju prijeđene udaljenosti što je dalje moguće.</vt:lpstr>
      <vt:lpstr>Potrebni materijal</vt:lpstr>
      <vt:lpstr>Varijable</vt:lpstr>
      <vt:lpstr>Kemija – ENDOTERMNA REAKCIJA</vt:lpstr>
      <vt:lpstr>Kemija</vt:lpstr>
      <vt:lpstr>III. NEWTONOV ZAKON </vt:lpstr>
      <vt:lpstr>PowerPoint prezentacija</vt:lpstr>
      <vt:lpstr>PowerPoint prezentacija</vt:lpstr>
      <vt:lpstr>Evaluacija radionice</vt:lpstr>
      <vt:lpstr>PowerPoint prezentacija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Moja raketa ima dulji domet!</dc:title>
  <dc:creator>Ivana Marić Zerdun</dc:creator>
  <cp:lastModifiedBy>Ivana Marić Zerdun</cp:lastModifiedBy>
  <cp:revision>9</cp:revision>
  <dcterms:created xsi:type="dcterms:W3CDTF">2023-01-26T20:30:59Z</dcterms:created>
  <dcterms:modified xsi:type="dcterms:W3CDTF">2023-02-14T00:13:45Z</dcterms:modified>
</cp:coreProperties>
</file>