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2"/>
  </p:notesMasterIdLst>
  <p:sldIdLst>
    <p:sldId id="256" r:id="rId2"/>
    <p:sldId id="257" r:id="rId3"/>
    <p:sldId id="258" r:id="rId4"/>
    <p:sldId id="270" r:id="rId5"/>
    <p:sldId id="259" r:id="rId6"/>
    <p:sldId id="260" r:id="rId7"/>
    <p:sldId id="261" r:id="rId8"/>
    <p:sldId id="262" r:id="rId9"/>
    <p:sldId id="264" r:id="rId10"/>
    <p:sldId id="263" r:id="rId11"/>
    <p:sldId id="265" r:id="rId12"/>
    <p:sldId id="266" r:id="rId13"/>
    <p:sldId id="267" r:id="rId14"/>
    <p:sldId id="268" r:id="rId15"/>
    <p:sldId id="271" r:id="rId16"/>
    <p:sldId id="269" r:id="rId17"/>
    <p:sldId id="297" r:id="rId18"/>
    <p:sldId id="276" r:id="rId19"/>
    <p:sldId id="396" r:id="rId20"/>
    <p:sldId id="397" r:id="rId21"/>
    <p:sldId id="399" r:id="rId22"/>
    <p:sldId id="371" r:id="rId23"/>
    <p:sldId id="279" r:id="rId24"/>
    <p:sldId id="281" r:id="rId25"/>
    <p:sldId id="282" r:id="rId26"/>
    <p:sldId id="285" r:id="rId27"/>
    <p:sldId id="286" r:id="rId28"/>
    <p:sldId id="288" r:id="rId29"/>
    <p:sldId id="275" r:id="rId30"/>
    <p:sldId id="411" r:id="rId31"/>
    <p:sldId id="413" r:id="rId32"/>
    <p:sldId id="414" r:id="rId33"/>
    <p:sldId id="415" r:id="rId34"/>
    <p:sldId id="400" r:id="rId35"/>
    <p:sldId id="401" r:id="rId36"/>
    <p:sldId id="404" r:id="rId37"/>
    <p:sldId id="416" r:id="rId38"/>
    <p:sldId id="417" r:id="rId39"/>
    <p:sldId id="418" r:id="rId40"/>
    <p:sldId id="295" r:id="rId41"/>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08AA77-F2ED-435A-9DDF-DA25119FD712}" v="368" dt="2023-01-13T19:50:17.163"/>
  </p1510:revLst>
</p1510:revInfo>
</file>

<file path=ppt/tableStyles.xml><?xml version="1.0" encoding="utf-8"?>
<a:tblStyleLst xmlns:a="http://schemas.openxmlformats.org/drawingml/2006/main" def="{5C22544A-7EE6-4342-B048-85BDC9FD1C3A}">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660"/>
  </p:normalViewPr>
  <p:slideViewPr>
    <p:cSldViewPr snapToGrid="0">
      <p:cViewPr varScale="1">
        <p:scale>
          <a:sx n="81" d="100"/>
          <a:sy n="81" d="100"/>
        </p:scale>
        <p:origin x="74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dirty="0"/>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C11DB8-55EC-4447-8DE5-3EC3866BC0D4}" type="datetimeFigureOut">
              <a:rPr lang="hr-HR" smtClean="0"/>
              <a:t>14.1.2023.</a:t>
            </a:fld>
            <a:endParaRPr lang="hr-HR" dirty="0"/>
          </a:p>
        </p:txBody>
      </p:sp>
      <p:sp>
        <p:nvSpPr>
          <p:cNvPr id="4" name="Rezervirano mjesto slike slajd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dirty="0"/>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dirty="0"/>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D918BE-3ED7-4E8A-9AF8-60C7D7537B80}" type="slidenum">
              <a:rPr lang="hr-HR" smtClean="0"/>
              <a:t>‹#›</a:t>
            </a:fld>
            <a:endParaRPr lang="hr-HR" dirty="0"/>
          </a:p>
        </p:txBody>
      </p:sp>
    </p:spTree>
    <p:extLst>
      <p:ext uri="{BB962C8B-B14F-4D97-AF65-F5344CB8AC3E}">
        <p14:creationId xmlns:p14="http://schemas.microsoft.com/office/powerpoint/2010/main" val="3319940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5"/>
          </p:nvPr>
        </p:nvSpPr>
        <p:spPr/>
        <p:txBody>
          <a:bodyPr/>
          <a:lstStyle/>
          <a:p>
            <a:fld id="{90D918BE-3ED7-4E8A-9AF8-60C7D7537B80}" type="slidenum">
              <a:rPr lang="hr-HR" smtClean="0"/>
              <a:t>15</a:t>
            </a:fld>
            <a:endParaRPr lang="hr-HR" dirty="0"/>
          </a:p>
        </p:txBody>
      </p:sp>
    </p:spTree>
    <p:extLst>
      <p:ext uri="{BB962C8B-B14F-4D97-AF65-F5344CB8AC3E}">
        <p14:creationId xmlns:p14="http://schemas.microsoft.com/office/powerpoint/2010/main" val="1039498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2150A21-314E-FEAB-A415-46030BEA005D}"/>
              </a:ext>
            </a:extLst>
          </p:cNvPr>
          <p:cNvSpPr>
            <a:spLocks noGrp="1"/>
          </p:cNvSpPr>
          <p:nvPr>
            <p:ph type="ctrTitle"/>
          </p:nvPr>
        </p:nvSpPr>
        <p:spPr>
          <a:xfrm>
            <a:off x="1524000" y="1122363"/>
            <a:ext cx="9144000" cy="2387600"/>
          </a:xfrm>
        </p:spPr>
        <p:txBody>
          <a:bodyPr anchor="b"/>
          <a:lstStyle>
            <a:lvl1pPr algn="ctr">
              <a:defRPr sz="6000"/>
            </a:lvl1pPr>
          </a:lstStyle>
          <a:p>
            <a:r>
              <a:rPr lang="hr-HR"/>
              <a:t>Kliknite da biste uredili stil naslova matrice</a:t>
            </a:r>
          </a:p>
        </p:txBody>
      </p:sp>
      <p:sp>
        <p:nvSpPr>
          <p:cNvPr id="3" name="Podnaslov 2">
            <a:extLst>
              <a:ext uri="{FF2B5EF4-FFF2-40B4-BE49-F238E27FC236}">
                <a16:creationId xmlns:a16="http://schemas.microsoft.com/office/drawing/2014/main" id="{3791E287-3113-A431-C2B5-06191ED7EA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p>
        </p:txBody>
      </p:sp>
      <p:sp>
        <p:nvSpPr>
          <p:cNvPr id="4" name="Rezervirano mjesto datuma 3">
            <a:extLst>
              <a:ext uri="{FF2B5EF4-FFF2-40B4-BE49-F238E27FC236}">
                <a16:creationId xmlns:a16="http://schemas.microsoft.com/office/drawing/2014/main" id="{6C2960BD-2D75-245E-6AEE-EC5CD386E54C}"/>
              </a:ext>
            </a:extLst>
          </p:cNvPr>
          <p:cNvSpPr>
            <a:spLocks noGrp="1"/>
          </p:cNvSpPr>
          <p:nvPr>
            <p:ph type="dt" sz="half" idx="10"/>
          </p:nvPr>
        </p:nvSpPr>
        <p:spPr/>
        <p:txBody>
          <a:bodyPr/>
          <a:lstStyle/>
          <a:p>
            <a:fld id="{1D2FB7A1-C8A0-4097-BED1-0C40A205CD82}" type="datetimeFigureOut">
              <a:rPr lang="hr-HR" smtClean="0"/>
              <a:t>14.1.2023.</a:t>
            </a:fld>
            <a:endParaRPr lang="hr-HR" dirty="0"/>
          </a:p>
        </p:txBody>
      </p:sp>
      <p:sp>
        <p:nvSpPr>
          <p:cNvPr id="5" name="Rezervirano mjesto podnožja 4">
            <a:extLst>
              <a:ext uri="{FF2B5EF4-FFF2-40B4-BE49-F238E27FC236}">
                <a16:creationId xmlns:a16="http://schemas.microsoft.com/office/drawing/2014/main" id="{22C5D9BB-A4E5-C039-3C8E-9A5A68366D73}"/>
              </a:ext>
            </a:extLst>
          </p:cNvPr>
          <p:cNvSpPr>
            <a:spLocks noGrp="1"/>
          </p:cNvSpPr>
          <p:nvPr>
            <p:ph type="ftr" sz="quarter" idx="11"/>
          </p:nvPr>
        </p:nvSpPr>
        <p:spPr/>
        <p:txBody>
          <a:bodyPr/>
          <a:lstStyle/>
          <a:p>
            <a:endParaRPr lang="hr-HR" dirty="0"/>
          </a:p>
        </p:txBody>
      </p:sp>
      <p:sp>
        <p:nvSpPr>
          <p:cNvPr id="6" name="Rezervirano mjesto broja slajda 5">
            <a:extLst>
              <a:ext uri="{FF2B5EF4-FFF2-40B4-BE49-F238E27FC236}">
                <a16:creationId xmlns:a16="http://schemas.microsoft.com/office/drawing/2014/main" id="{040D30A8-EF27-0FC5-8BD5-C8FC9CD3B49C}"/>
              </a:ext>
            </a:extLst>
          </p:cNvPr>
          <p:cNvSpPr>
            <a:spLocks noGrp="1"/>
          </p:cNvSpPr>
          <p:nvPr>
            <p:ph type="sldNum" sz="quarter" idx="12"/>
          </p:nvPr>
        </p:nvSpPr>
        <p:spPr/>
        <p:txBody>
          <a:bodyPr/>
          <a:lstStyle/>
          <a:p>
            <a:fld id="{F3AA0820-9428-47C7-94DE-8464B9D7AF2D}" type="slidenum">
              <a:rPr lang="hr-HR" smtClean="0"/>
              <a:t>‹#›</a:t>
            </a:fld>
            <a:endParaRPr lang="hr-HR" dirty="0"/>
          </a:p>
        </p:txBody>
      </p:sp>
    </p:spTree>
    <p:extLst>
      <p:ext uri="{BB962C8B-B14F-4D97-AF65-F5344CB8AC3E}">
        <p14:creationId xmlns:p14="http://schemas.microsoft.com/office/powerpoint/2010/main" val="835778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48D0FCA-5444-B05F-858A-73FA4B1CC6D1}"/>
              </a:ext>
            </a:extLst>
          </p:cNvPr>
          <p:cNvSpPr>
            <a:spLocks noGrp="1"/>
          </p:cNvSpPr>
          <p:nvPr>
            <p:ph type="title"/>
          </p:nvPr>
        </p:nvSpPr>
        <p:spPr/>
        <p:txBody>
          <a:bodyPr/>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AFFB5D16-6550-12EB-9747-C6A2CD966290}"/>
              </a:ext>
            </a:extLst>
          </p:cNvPr>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663DA74D-BA26-1900-5087-E2A19E2037B6}"/>
              </a:ext>
            </a:extLst>
          </p:cNvPr>
          <p:cNvSpPr>
            <a:spLocks noGrp="1"/>
          </p:cNvSpPr>
          <p:nvPr>
            <p:ph type="dt" sz="half" idx="10"/>
          </p:nvPr>
        </p:nvSpPr>
        <p:spPr/>
        <p:txBody>
          <a:bodyPr/>
          <a:lstStyle/>
          <a:p>
            <a:fld id="{1D2FB7A1-C8A0-4097-BED1-0C40A205CD82}" type="datetimeFigureOut">
              <a:rPr lang="hr-HR" smtClean="0"/>
              <a:t>14.1.2023.</a:t>
            </a:fld>
            <a:endParaRPr lang="hr-HR" dirty="0"/>
          </a:p>
        </p:txBody>
      </p:sp>
      <p:sp>
        <p:nvSpPr>
          <p:cNvPr id="5" name="Rezervirano mjesto podnožja 4">
            <a:extLst>
              <a:ext uri="{FF2B5EF4-FFF2-40B4-BE49-F238E27FC236}">
                <a16:creationId xmlns:a16="http://schemas.microsoft.com/office/drawing/2014/main" id="{D735B3B6-0ABD-B65E-9F22-E26483D883AF}"/>
              </a:ext>
            </a:extLst>
          </p:cNvPr>
          <p:cNvSpPr>
            <a:spLocks noGrp="1"/>
          </p:cNvSpPr>
          <p:nvPr>
            <p:ph type="ftr" sz="quarter" idx="11"/>
          </p:nvPr>
        </p:nvSpPr>
        <p:spPr/>
        <p:txBody>
          <a:bodyPr/>
          <a:lstStyle/>
          <a:p>
            <a:endParaRPr lang="hr-HR" dirty="0"/>
          </a:p>
        </p:txBody>
      </p:sp>
      <p:sp>
        <p:nvSpPr>
          <p:cNvPr id="6" name="Rezervirano mjesto broja slajda 5">
            <a:extLst>
              <a:ext uri="{FF2B5EF4-FFF2-40B4-BE49-F238E27FC236}">
                <a16:creationId xmlns:a16="http://schemas.microsoft.com/office/drawing/2014/main" id="{3B461010-4D23-4ED5-6D44-67EFE628B89F}"/>
              </a:ext>
            </a:extLst>
          </p:cNvPr>
          <p:cNvSpPr>
            <a:spLocks noGrp="1"/>
          </p:cNvSpPr>
          <p:nvPr>
            <p:ph type="sldNum" sz="quarter" idx="12"/>
          </p:nvPr>
        </p:nvSpPr>
        <p:spPr/>
        <p:txBody>
          <a:bodyPr/>
          <a:lstStyle/>
          <a:p>
            <a:fld id="{F3AA0820-9428-47C7-94DE-8464B9D7AF2D}" type="slidenum">
              <a:rPr lang="hr-HR" smtClean="0"/>
              <a:t>‹#›</a:t>
            </a:fld>
            <a:endParaRPr lang="hr-HR" dirty="0"/>
          </a:p>
        </p:txBody>
      </p:sp>
    </p:spTree>
    <p:extLst>
      <p:ext uri="{BB962C8B-B14F-4D97-AF65-F5344CB8AC3E}">
        <p14:creationId xmlns:p14="http://schemas.microsoft.com/office/powerpoint/2010/main" val="151566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a:extLst>
              <a:ext uri="{FF2B5EF4-FFF2-40B4-BE49-F238E27FC236}">
                <a16:creationId xmlns:a16="http://schemas.microsoft.com/office/drawing/2014/main" id="{C8CD6B6C-E9A3-C853-A2CB-145E98ECE657}"/>
              </a:ext>
            </a:extLst>
          </p:cNvPr>
          <p:cNvSpPr>
            <a:spLocks noGrp="1"/>
          </p:cNvSpPr>
          <p:nvPr>
            <p:ph type="title" orient="vert"/>
          </p:nvPr>
        </p:nvSpPr>
        <p:spPr>
          <a:xfrm>
            <a:off x="8724900" y="365125"/>
            <a:ext cx="2628900" cy="5811838"/>
          </a:xfrm>
        </p:spPr>
        <p:txBody>
          <a:bodyPr vert="eaVert"/>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78649182-F2A0-CD8B-45E8-9F205409E254}"/>
              </a:ext>
            </a:extLst>
          </p:cNvPr>
          <p:cNvSpPr>
            <a:spLocks noGrp="1"/>
          </p:cNvSpPr>
          <p:nvPr>
            <p:ph type="body" orient="vert" idx="1"/>
          </p:nvPr>
        </p:nvSpPr>
        <p:spPr>
          <a:xfrm>
            <a:off x="838200" y="365125"/>
            <a:ext cx="7734300" cy="5811838"/>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97369152-2E87-136B-6808-74263206AB7A}"/>
              </a:ext>
            </a:extLst>
          </p:cNvPr>
          <p:cNvSpPr>
            <a:spLocks noGrp="1"/>
          </p:cNvSpPr>
          <p:nvPr>
            <p:ph type="dt" sz="half" idx="10"/>
          </p:nvPr>
        </p:nvSpPr>
        <p:spPr/>
        <p:txBody>
          <a:bodyPr/>
          <a:lstStyle/>
          <a:p>
            <a:fld id="{1D2FB7A1-C8A0-4097-BED1-0C40A205CD82}" type="datetimeFigureOut">
              <a:rPr lang="hr-HR" smtClean="0"/>
              <a:t>14.1.2023.</a:t>
            </a:fld>
            <a:endParaRPr lang="hr-HR" dirty="0"/>
          </a:p>
        </p:txBody>
      </p:sp>
      <p:sp>
        <p:nvSpPr>
          <p:cNvPr id="5" name="Rezervirano mjesto podnožja 4">
            <a:extLst>
              <a:ext uri="{FF2B5EF4-FFF2-40B4-BE49-F238E27FC236}">
                <a16:creationId xmlns:a16="http://schemas.microsoft.com/office/drawing/2014/main" id="{A7B42554-4DE6-3491-EDCC-F24A06DA7110}"/>
              </a:ext>
            </a:extLst>
          </p:cNvPr>
          <p:cNvSpPr>
            <a:spLocks noGrp="1"/>
          </p:cNvSpPr>
          <p:nvPr>
            <p:ph type="ftr" sz="quarter" idx="11"/>
          </p:nvPr>
        </p:nvSpPr>
        <p:spPr/>
        <p:txBody>
          <a:bodyPr/>
          <a:lstStyle/>
          <a:p>
            <a:endParaRPr lang="hr-HR" dirty="0"/>
          </a:p>
        </p:txBody>
      </p:sp>
      <p:sp>
        <p:nvSpPr>
          <p:cNvPr id="6" name="Rezervirano mjesto broja slajda 5">
            <a:extLst>
              <a:ext uri="{FF2B5EF4-FFF2-40B4-BE49-F238E27FC236}">
                <a16:creationId xmlns:a16="http://schemas.microsoft.com/office/drawing/2014/main" id="{2EEA1AD1-A292-152E-B6CB-B1AD8D5B6AC5}"/>
              </a:ext>
            </a:extLst>
          </p:cNvPr>
          <p:cNvSpPr>
            <a:spLocks noGrp="1"/>
          </p:cNvSpPr>
          <p:nvPr>
            <p:ph type="sldNum" sz="quarter" idx="12"/>
          </p:nvPr>
        </p:nvSpPr>
        <p:spPr/>
        <p:txBody>
          <a:bodyPr/>
          <a:lstStyle/>
          <a:p>
            <a:fld id="{F3AA0820-9428-47C7-94DE-8464B9D7AF2D}" type="slidenum">
              <a:rPr lang="hr-HR" smtClean="0"/>
              <a:t>‹#›</a:t>
            </a:fld>
            <a:endParaRPr lang="hr-HR" dirty="0"/>
          </a:p>
        </p:txBody>
      </p:sp>
    </p:spTree>
    <p:extLst>
      <p:ext uri="{BB962C8B-B14F-4D97-AF65-F5344CB8AC3E}">
        <p14:creationId xmlns:p14="http://schemas.microsoft.com/office/powerpoint/2010/main" val="1676559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7C98868-AC8E-3486-8A03-E4EB0D38DD31}"/>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1C05E9F0-9196-CC22-DF3E-E549E81E97CE}"/>
              </a:ext>
            </a:extLst>
          </p:cNvPr>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CC0D9CB8-F368-7BF1-4B2E-9B9CA6BAFC40}"/>
              </a:ext>
            </a:extLst>
          </p:cNvPr>
          <p:cNvSpPr>
            <a:spLocks noGrp="1"/>
          </p:cNvSpPr>
          <p:nvPr>
            <p:ph type="dt" sz="half" idx="10"/>
          </p:nvPr>
        </p:nvSpPr>
        <p:spPr/>
        <p:txBody>
          <a:bodyPr/>
          <a:lstStyle/>
          <a:p>
            <a:fld id="{1D2FB7A1-C8A0-4097-BED1-0C40A205CD82}" type="datetimeFigureOut">
              <a:rPr lang="hr-HR" smtClean="0"/>
              <a:t>14.1.2023.</a:t>
            </a:fld>
            <a:endParaRPr lang="hr-HR" dirty="0"/>
          </a:p>
        </p:txBody>
      </p:sp>
      <p:sp>
        <p:nvSpPr>
          <p:cNvPr id="5" name="Rezervirano mjesto podnožja 4">
            <a:extLst>
              <a:ext uri="{FF2B5EF4-FFF2-40B4-BE49-F238E27FC236}">
                <a16:creationId xmlns:a16="http://schemas.microsoft.com/office/drawing/2014/main" id="{5ACC6950-7BA0-C4E7-46D6-93D0FF5FB3B8}"/>
              </a:ext>
            </a:extLst>
          </p:cNvPr>
          <p:cNvSpPr>
            <a:spLocks noGrp="1"/>
          </p:cNvSpPr>
          <p:nvPr>
            <p:ph type="ftr" sz="quarter" idx="11"/>
          </p:nvPr>
        </p:nvSpPr>
        <p:spPr/>
        <p:txBody>
          <a:bodyPr/>
          <a:lstStyle/>
          <a:p>
            <a:endParaRPr lang="hr-HR" dirty="0"/>
          </a:p>
        </p:txBody>
      </p:sp>
      <p:sp>
        <p:nvSpPr>
          <p:cNvPr id="6" name="Rezervirano mjesto broja slajda 5">
            <a:extLst>
              <a:ext uri="{FF2B5EF4-FFF2-40B4-BE49-F238E27FC236}">
                <a16:creationId xmlns:a16="http://schemas.microsoft.com/office/drawing/2014/main" id="{28853AAF-2A94-7B44-E8FE-06ED5209FEB8}"/>
              </a:ext>
            </a:extLst>
          </p:cNvPr>
          <p:cNvSpPr>
            <a:spLocks noGrp="1"/>
          </p:cNvSpPr>
          <p:nvPr>
            <p:ph type="sldNum" sz="quarter" idx="12"/>
          </p:nvPr>
        </p:nvSpPr>
        <p:spPr/>
        <p:txBody>
          <a:bodyPr/>
          <a:lstStyle/>
          <a:p>
            <a:fld id="{F3AA0820-9428-47C7-94DE-8464B9D7AF2D}" type="slidenum">
              <a:rPr lang="hr-HR" smtClean="0"/>
              <a:t>‹#›</a:t>
            </a:fld>
            <a:endParaRPr lang="hr-HR" dirty="0"/>
          </a:p>
        </p:txBody>
      </p:sp>
    </p:spTree>
    <p:extLst>
      <p:ext uri="{BB962C8B-B14F-4D97-AF65-F5344CB8AC3E}">
        <p14:creationId xmlns:p14="http://schemas.microsoft.com/office/powerpoint/2010/main" val="4053382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E8EFDE4-7F2E-0249-0395-97157630CADF}"/>
              </a:ext>
            </a:extLst>
          </p:cNvPr>
          <p:cNvSpPr>
            <a:spLocks noGrp="1"/>
          </p:cNvSpPr>
          <p:nvPr>
            <p:ph type="title"/>
          </p:nvPr>
        </p:nvSpPr>
        <p:spPr>
          <a:xfrm>
            <a:off x="831850" y="1709738"/>
            <a:ext cx="10515600" cy="2852737"/>
          </a:xfrm>
        </p:spPr>
        <p:txBody>
          <a:bodyPr anchor="b"/>
          <a:lstStyle>
            <a:lvl1pPr>
              <a:defRPr sz="6000"/>
            </a:lvl1pPr>
          </a:lstStyle>
          <a:p>
            <a:r>
              <a:rPr lang="hr-HR"/>
              <a:t>Kliknite da biste uredili stil naslova matrice</a:t>
            </a:r>
          </a:p>
        </p:txBody>
      </p:sp>
      <p:sp>
        <p:nvSpPr>
          <p:cNvPr id="3" name="Rezervirano mjesto teksta 2">
            <a:extLst>
              <a:ext uri="{FF2B5EF4-FFF2-40B4-BE49-F238E27FC236}">
                <a16:creationId xmlns:a16="http://schemas.microsoft.com/office/drawing/2014/main" id="{002C94E8-EEBA-68BB-8D9F-C604D5BD14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Kliknite da biste uredili matrice</a:t>
            </a:r>
          </a:p>
        </p:txBody>
      </p:sp>
      <p:sp>
        <p:nvSpPr>
          <p:cNvPr id="4" name="Rezervirano mjesto datuma 3">
            <a:extLst>
              <a:ext uri="{FF2B5EF4-FFF2-40B4-BE49-F238E27FC236}">
                <a16:creationId xmlns:a16="http://schemas.microsoft.com/office/drawing/2014/main" id="{330DE6F6-8CF9-EE6A-E13D-E934F500A48F}"/>
              </a:ext>
            </a:extLst>
          </p:cNvPr>
          <p:cNvSpPr>
            <a:spLocks noGrp="1"/>
          </p:cNvSpPr>
          <p:nvPr>
            <p:ph type="dt" sz="half" idx="10"/>
          </p:nvPr>
        </p:nvSpPr>
        <p:spPr/>
        <p:txBody>
          <a:bodyPr/>
          <a:lstStyle/>
          <a:p>
            <a:fld id="{1D2FB7A1-C8A0-4097-BED1-0C40A205CD82}" type="datetimeFigureOut">
              <a:rPr lang="hr-HR" smtClean="0"/>
              <a:t>14.1.2023.</a:t>
            </a:fld>
            <a:endParaRPr lang="hr-HR" dirty="0"/>
          </a:p>
        </p:txBody>
      </p:sp>
      <p:sp>
        <p:nvSpPr>
          <p:cNvPr id="5" name="Rezervirano mjesto podnožja 4">
            <a:extLst>
              <a:ext uri="{FF2B5EF4-FFF2-40B4-BE49-F238E27FC236}">
                <a16:creationId xmlns:a16="http://schemas.microsoft.com/office/drawing/2014/main" id="{2FFF26B3-6DCF-5D71-72EB-F5588DC2381A}"/>
              </a:ext>
            </a:extLst>
          </p:cNvPr>
          <p:cNvSpPr>
            <a:spLocks noGrp="1"/>
          </p:cNvSpPr>
          <p:nvPr>
            <p:ph type="ftr" sz="quarter" idx="11"/>
          </p:nvPr>
        </p:nvSpPr>
        <p:spPr/>
        <p:txBody>
          <a:bodyPr/>
          <a:lstStyle/>
          <a:p>
            <a:endParaRPr lang="hr-HR" dirty="0"/>
          </a:p>
        </p:txBody>
      </p:sp>
      <p:sp>
        <p:nvSpPr>
          <p:cNvPr id="6" name="Rezervirano mjesto broja slajda 5">
            <a:extLst>
              <a:ext uri="{FF2B5EF4-FFF2-40B4-BE49-F238E27FC236}">
                <a16:creationId xmlns:a16="http://schemas.microsoft.com/office/drawing/2014/main" id="{C1DB93B4-6ECB-C97D-FB5F-2A6FAAAB1003}"/>
              </a:ext>
            </a:extLst>
          </p:cNvPr>
          <p:cNvSpPr>
            <a:spLocks noGrp="1"/>
          </p:cNvSpPr>
          <p:nvPr>
            <p:ph type="sldNum" sz="quarter" idx="12"/>
          </p:nvPr>
        </p:nvSpPr>
        <p:spPr/>
        <p:txBody>
          <a:bodyPr/>
          <a:lstStyle/>
          <a:p>
            <a:fld id="{F3AA0820-9428-47C7-94DE-8464B9D7AF2D}" type="slidenum">
              <a:rPr lang="hr-HR" smtClean="0"/>
              <a:t>‹#›</a:t>
            </a:fld>
            <a:endParaRPr lang="hr-HR" dirty="0"/>
          </a:p>
        </p:txBody>
      </p:sp>
    </p:spTree>
    <p:extLst>
      <p:ext uri="{BB962C8B-B14F-4D97-AF65-F5344CB8AC3E}">
        <p14:creationId xmlns:p14="http://schemas.microsoft.com/office/powerpoint/2010/main" val="1009469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2F0508E-6424-B9A8-40C7-4AD07EB02DAF}"/>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18A3F760-9CE3-C959-DA4C-5F6EA79A94B0}"/>
              </a:ext>
            </a:extLst>
          </p:cNvPr>
          <p:cNvSpPr>
            <a:spLocks noGrp="1"/>
          </p:cNvSpPr>
          <p:nvPr>
            <p:ph sz="half" idx="1"/>
          </p:nvPr>
        </p:nvSpPr>
        <p:spPr>
          <a:xfrm>
            <a:off x="838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sadržaja 3">
            <a:extLst>
              <a:ext uri="{FF2B5EF4-FFF2-40B4-BE49-F238E27FC236}">
                <a16:creationId xmlns:a16="http://schemas.microsoft.com/office/drawing/2014/main" id="{13060D89-BA29-2225-D0A0-1847C828B7C8}"/>
              </a:ext>
            </a:extLst>
          </p:cNvPr>
          <p:cNvSpPr>
            <a:spLocks noGrp="1"/>
          </p:cNvSpPr>
          <p:nvPr>
            <p:ph sz="half" idx="2"/>
          </p:nvPr>
        </p:nvSpPr>
        <p:spPr>
          <a:xfrm>
            <a:off x="6172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datuma 4">
            <a:extLst>
              <a:ext uri="{FF2B5EF4-FFF2-40B4-BE49-F238E27FC236}">
                <a16:creationId xmlns:a16="http://schemas.microsoft.com/office/drawing/2014/main" id="{9AB6540F-0E08-3531-9E96-5478040B1836}"/>
              </a:ext>
            </a:extLst>
          </p:cNvPr>
          <p:cNvSpPr>
            <a:spLocks noGrp="1"/>
          </p:cNvSpPr>
          <p:nvPr>
            <p:ph type="dt" sz="half" idx="10"/>
          </p:nvPr>
        </p:nvSpPr>
        <p:spPr/>
        <p:txBody>
          <a:bodyPr/>
          <a:lstStyle/>
          <a:p>
            <a:fld id="{1D2FB7A1-C8A0-4097-BED1-0C40A205CD82}" type="datetimeFigureOut">
              <a:rPr lang="hr-HR" smtClean="0"/>
              <a:t>14.1.2023.</a:t>
            </a:fld>
            <a:endParaRPr lang="hr-HR" dirty="0"/>
          </a:p>
        </p:txBody>
      </p:sp>
      <p:sp>
        <p:nvSpPr>
          <p:cNvPr id="6" name="Rezervirano mjesto podnožja 5">
            <a:extLst>
              <a:ext uri="{FF2B5EF4-FFF2-40B4-BE49-F238E27FC236}">
                <a16:creationId xmlns:a16="http://schemas.microsoft.com/office/drawing/2014/main" id="{95871978-BCAB-6EE3-C710-5253687A343D}"/>
              </a:ext>
            </a:extLst>
          </p:cNvPr>
          <p:cNvSpPr>
            <a:spLocks noGrp="1"/>
          </p:cNvSpPr>
          <p:nvPr>
            <p:ph type="ftr" sz="quarter" idx="11"/>
          </p:nvPr>
        </p:nvSpPr>
        <p:spPr/>
        <p:txBody>
          <a:bodyPr/>
          <a:lstStyle/>
          <a:p>
            <a:endParaRPr lang="hr-HR" dirty="0"/>
          </a:p>
        </p:txBody>
      </p:sp>
      <p:sp>
        <p:nvSpPr>
          <p:cNvPr id="7" name="Rezervirano mjesto broja slajda 6">
            <a:extLst>
              <a:ext uri="{FF2B5EF4-FFF2-40B4-BE49-F238E27FC236}">
                <a16:creationId xmlns:a16="http://schemas.microsoft.com/office/drawing/2014/main" id="{6752E6DF-813D-E452-E21D-7F96106DAC79}"/>
              </a:ext>
            </a:extLst>
          </p:cNvPr>
          <p:cNvSpPr>
            <a:spLocks noGrp="1"/>
          </p:cNvSpPr>
          <p:nvPr>
            <p:ph type="sldNum" sz="quarter" idx="12"/>
          </p:nvPr>
        </p:nvSpPr>
        <p:spPr/>
        <p:txBody>
          <a:bodyPr/>
          <a:lstStyle/>
          <a:p>
            <a:fld id="{F3AA0820-9428-47C7-94DE-8464B9D7AF2D}" type="slidenum">
              <a:rPr lang="hr-HR" smtClean="0"/>
              <a:t>‹#›</a:t>
            </a:fld>
            <a:endParaRPr lang="hr-HR" dirty="0"/>
          </a:p>
        </p:txBody>
      </p:sp>
    </p:spTree>
    <p:extLst>
      <p:ext uri="{BB962C8B-B14F-4D97-AF65-F5344CB8AC3E}">
        <p14:creationId xmlns:p14="http://schemas.microsoft.com/office/powerpoint/2010/main" val="231769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CC3D95C-80E6-0097-8ACC-247D2616805E}"/>
              </a:ext>
            </a:extLst>
          </p:cNvPr>
          <p:cNvSpPr>
            <a:spLocks noGrp="1"/>
          </p:cNvSpPr>
          <p:nvPr>
            <p:ph type="title"/>
          </p:nvPr>
        </p:nvSpPr>
        <p:spPr>
          <a:xfrm>
            <a:off x="839788" y="365125"/>
            <a:ext cx="10515600" cy="1325563"/>
          </a:xfrm>
        </p:spPr>
        <p:txBody>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C4680D00-AD41-B85A-0384-5E3AD727A8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Rezervirano mjesto sadržaja 3">
            <a:extLst>
              <a:ext uri="{FF2B5EF4-FFF2-40B4-BE49-F238E27FC236}">
                <a16:creationId xmlns:a16="http://schemas.microsoft.com/office/drawing/2014/main" id="{BAA48C60-4370-9161-8EB7-5E805D688342}"/>
              </a:ext>
            </a:extLst>
          </p:cNvPr>
          <p:cNvSpPr>
            <a:spLocks noGrp="1"/>
          </p:cNvSpPr>
          <p:nvPr>
            <p:ph sz="half" idx="2"/>
          </p:nvPr>
        </p:nvSpPr>
        <p:spPr>
          <a:xfrm>
            <a:off x="839788" y="2505075"/>
            <a:ext cx="5157787"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teksta 4">
            <a:extLst>
              <a:ext uri="{FF2B5EF4-FFF2-40B4-BE49-F238E27FC236}">
                <a16:creationId xmlns:a16="http://schemas.microsoft.com/office/drawing/2014/main" id="{1856551F-7983-F4B5-E8AC-3401A7516F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Rezervirano mjesto sadržaja 5">
            <a:extLst>
              <a:ext uri="{FF2B5EF4-FFF2-40B4-BE49-F238E27FC236}">
                <a16:creationId xmlns:a16="http://schemas.microsoft.com/office/drawing/2014/main" id="{6CCF0193-DA74-9DA9-B332-8E8136CA49FB}"/>
              </a:ext>
            </a:extLst>
          </p:cNvPr>
          <p:cNvSpPr>
            <a:spLocks noGrp="1"/>
          </p:cNvSpPr>
          <p:nvPr>
            <p:ph sz="quarter" idx="4"/>
          </p:nvPr>
        </p:nvSpPr>
        <p:spPr>
          <a:xfrm>
            <a:off x="6172200" y="2505075"/>
            <a:ext cx="5183188"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7" name="Rezervirano mjesto datuma 6">
            <a:extLst>
              <a:ext uri="{FF2B5EF4-FFF2-40B4-BE49-F238E27FC236}">
                <a16:creationId xmlns:a16="http://schemas.microsoft.com/office/drawing/2014/main" id="{68580DF3-BFC1-E7C2-079A-D172BB97060D}"/>
              </a:ext>
            </a:extLst>
          </p:cNvPr>
          <p:cNvSpPr>
            <a:spLocks noGrp="1"/>
          </p:cNvSpPr>
          <p:nvPr>
            <p:ph type="dt" sz="half" idx="10"/>
          </p:nvPr>
        </p:nvSpPr>
        <p:spPr/>
        <p:txBody>
          <a:bodyPr/>
          <a:lstStyle/>
          <a:p>
            <a:fld id="{1D2FB7A1-C8A0-4097-BED1-0C40A205CD82}" type="datetimeFigureOut">
              <a:rPr lang="hr-HR" smtClean="0"/>
              <a:t>14.1.2023.</a:t>
            </a:fld>
            <a:endParaRPr lang="hr-HR" dirty="0"/>
          </a:p>
        </p:txBody>
      </p:sp>
      <p:sp>
        <p:nvSpPr>
          <p:cNvPr id="8" name="Rezervirano mjesto podnožja 7">
            <a:extLst>
              <a:ext uri="{FF2B5EF4-FFF2-40B4-BE49-F238E27FC236}">
                <a16:creationId xmlns:a16="http://schemas.microsoft.com/office/drawing/2014/main" id="{C550EF34-28A5-9850-84A2-E2BA5DF5C7AE}"/>
              </a:ext>
            </a:extLst>
          </p:cNvPr>
          <p:cNvSpPr>
            <a:spLocks noGrp="1"/>
          </p:cNvSpPr>
          <p:nvPr>
            <p:ph type="ftr" sz="quarter" idx="11"/>
          </p:nvPr>
        </p:nvSpPr>
        <p:spPr/>
        <p:txBody>
          <a:bodyPr/>
          <a:lstStyle/>
          <a:p>
            <a:endParaRPr lang="hr-HR" dirty="0"/>
          </a:p>
        </p:txBody>
      </p:sp>
      <p:sp>
        <p:nvSpPr>
          <p:cNvPr id="9" name="Rezervirano mjesto broja slajda 8">
            <a:extLst>
              <a:ext uri="{FF2B5EF4-FFF2-40B4-BE49-F238E27FC236}">
                <a16:creationId xmlns:a16="http://schemas.microsoft.com/office/drawing/2014/main" id="{CF139095-BD29-77A0-94E1-B292E005596C}"/>
              </a:ext>
            </a:extLst>
          </p:cNvPr>
          <p:cNvSpPr>
            <a:spLocks noGrp="1"/>
          </p:cNvSpPr>
          <p:nvPr>
            <p:ph type="sldNum" sz="quarter" idx="12"/>
          </p:nvPr>
        </p:nvSpPr>
        <p:spPr/>
        <p:txBody>
          <a:bodyPr/>
          <a:lstStyle/>
          <a:p>
            <a:fld id="{F3AA0820-9428-47C7-94DE-8464B9D7AF2D}" type="slidenum">
              <a:rPr lang="hr-HR" smtClean="0"/>
              <a:t>‹#›</a:t>
            </a:fld>
            <a:endParaRPr lang="hr-HR" dirty="0"/>
          </a:p>
        </p:txBody>
      </p:sp>
    </p:spTree>
    <p:extLst>
      <p:ext uri="{BB962C8B-B14F-4D97-AF65-F5344CB8AC3E}">
        <p14:creationId xmlns:p14="http://schemas.microsoft.com/office/powerpoint/2010/main" val="1082033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2151B0-AE06-1BEE-EF0E-00D5509483FD}"/>
              </a:ext>
            </a:extLst>
          </p:cNvPr>
          <p:cNvSpPr>
            <a:spLocks noGrp="1"/>
          </p:cNvSpPr>
          <p:nvPr>
            <p:ph type="title"/>
          </p:nvPr>
        </p:nvSpPr>
        <p:spPr/>
        <p:txBody>
          <a:bodyPr/>
          <a:lstStyle/>
          <a:p>
            <a:r>
              <a:rPr lang="hr-HR"/>
              <a:t>Kliknite da biste uredili stil naslova matrice</a:t>
            </a:r>
          </a:p>
        </p:txBody>
      </p:sp>
      <p:sp>
        <p:nvSpPr>
          <p:cNvPr id="3" name="Rezervirano mjesto datuma 2">
            <a:extLst>
              <a:ext uri="{FF2B5EF4-FFF2-40B4-BE49-F238E27FC236}">
                <a16:creationId xmlns:a16="http://schemas.microsoft.com/office/drawing/2014/main" id="{8655E275-E046-E7E9-815B-16D2BBE6BECF}"/>
              </a:ext>
            </a:extLst>
          </p:cNvPr>
          <p:cNvSpPr>
            <a:spLocks noGrp="1"/>
          </p:cNvSpPr>
          <p:nvPr>
            <p:ph type="dt" sz="half" idx="10"/>
          </p:nvPr>
        </p:nvSpPr>
        <p:spPr/>
        <p:txBody>
          <a:bodyPr/>
          <a:lstStyle/>
          <a:p>
            <a:fld id="{1D2FB7A1-C8A0-4097-BED1-0C40A205CD82}" type="datetimeFigureOut">
              <a:rPr lang="hr-HR" smtClean="0"/>
              <a:t>14.1.2023.</a:t>
            </a:fld>
            <a:endParaRPr lang="hr-HR" dirty="0"/>
          </a:p>
        </p:txBody>
      </p:sp>
      <p:sp>
        <p:nvSpPr>
          <p:cNvPr id="4" name="Rezervirano mjesto podnožja 3">
            <a:extLst>
              <a:ext uri="{FF2B5EF4-FFF2-40B4-BE49-F238E27FC236}">
                <a16:creationId xmlns:a16="http://schemas.microsoft.com/office/drawing/2014/main" id="{2D0E5B1F-BD5D-B4FF-D99F-1050D078224D}"/>
              </a:ext>
            </a:extLst>
          </p:cNvPr>
          <p:cNvSpPr>
            <a:spLocks noGrp="1"/>
          </p:cNvSpPr>
          <p:nvPr>
            <p:ph type="ftr" sz="quarter" idx="11"/>
          </p:nvPr>
        </p:nvSpPr>
        <p:spPr/>
        <p:txBody>
          <a:bodyPr/>
          <a:lstStyle/>
          <a:p>
            <a:endParaRPr lang="hr-HR" dirty="0"/>
          </a:p>
        </p:txBody>
      </p:sp>
      <p:sp>
        <p:nvSpPr>
          <p:cNvPr id="5" name="Rezervirano mjesto broja slajda 4">
            <a:extLst>
              <a:ext uri="{FF2B5EF4-FFF2-40B4-BE49-F238E27FC236}">
                <a16:creationId xmlns:a16="http://schemas.microsoft.com/office/drawing/2014/main" id="{09A028CB-DCE0-5DFC-D8B2-EB3E06A9538F}"/>
              </a:ext>
            </a:extLst>
          </p:cNvPr>
          <p:cNvSpPr>
            <a:spLocks noGrp="1"/>
          </p:cNvSpPr>
          <p:nvPr>
            <p:ph type="sldNum" sz="quarter" idx="12"/>
          </p:nvPr>
        </p:nvSpPr>
        <p:spPr/>
        <p:txBody>
          <a:bodyPr/>
          <a:lstStyle/>
          <a:p>
            <a:fld id="{F3AA0820-9428-47C7-94DE-8464B9D7AF2D}" type="slidenum">
              <a:rPr lang="hr-HR" smtClean="0"/>
              <a:t>‹#›</a:t>
            </a:fld>
            <a:endParaRPr lang="hr-HR" dirty="0"/>
          </a:p>
        </p:txBody>
      </p:sp>
    </p:spTree>
    <p:extLst>
      <p:ext uri="{BB962C8B-B14F-4D97-AF65-F5344CB8AC3E}">
        <p14:creationId xmlns:p14="http://schemas.microsoft.com/office/powerpoint/2010/main" val="2774494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F88AE149-A699-FBA4-BF58-668DF3AF0EF3}"/>
              </a:ext>
            </a:extLst>
          </p:cNvPr>
          <p:cNvSpPr>
            <a:spLocks noGrp="1"/>
          </p:cNvSpPr>
          <p:nvPr>
            <p:ph type="dt" sz="half" idx="10"/>
          </p:nvPr>
        </p:nvSpPr>
        <p:spPr/>
        <p:txBody>
          <a:bodyPr/>
          <a:lstStyle/>
          <a:p>
            <a:fld id="{1D2FB7A1-C8A0-4097-BED1-0C40A205CD82}" type="datetimeFigureOut">
              <a:rPr lang="hr-HR" smtClean="0"/>
              <a:t>14.1.2023.</a:t>
            </a:fld>
            <a:endParaRPr lang="hr-HR" dirty="0"/>
          </a:p>
        </p:txBody>
      </p:sp>
      <p:sp>
        <p:nvSpPr>
          <p:cNvPr id="3" name="Rezervirano mjesto podnožja 2">
            <a:extLst>
              <a:ext uri="{FF2B5EF4-FFF2-40B4-BE49-F238E27FC236}">
                <a16:creationId xmlns:a16="http://schemas.microsoft.com/office/drawing/2014/main" id="{9D784C87-9528-51B6-21F5-7FD871B83F54}"/>
              </a:ext>
            </a:extLst>
          </p:cNvPr>
          <p:cNvSpPr>
            <a:spLocks noGrp="1"/>
          </p:cNvSpPr>
          <p:nvPr>
            <p:ph type="ftr" sz="quarter" idx="11"/>
          </p:nvPr>
        </p:nvSpPr>
        <p:spPr/>
        <p:txBody>
          <a:bodyPr/>
          <a:lstStyle/>
          <a:p>
            <a:endParaRPr lang="hr-HR" dirty="0"/>
          </a:p>
        </p:txBody>
      </p:sp>
      <p:sp>
        <p:nvSpPr>
          <p:cNvPr id="4" name="Rezervirano mjesto broja slajda 3">
            <a:extLst>
              <a:ext uri="{FF2B5EF4-FFF2-40B4-BE49-F238E27FC236}">
                <a16:creationId xmlns:a16="http://schemas.microsoft.com/office/drawing/2014/main" id="{62FA7C4F-E7D9-4B4A-8378-782B00C782FB}"/>
              </a:ext>
            </a:extLst>
          </p:cNvPr>
          <p:cNvSpPr>
            <a:spLocks noGrp="1"/>
          </p:cNvSpPr>
          <p:nvPr>
            <p:ph type="sldNum" sz="quarter" idx="12"/>
          </p:nvPr>
        </p:nvSpPr>
        <p:spPr/>
        <p:txBody>
          <a:bodyPr/>
          <a:lstStyle/>
          <a:p>
            <a:fld id="{F3AA0820-9428-47C7-94DE-8464B9D7AF2D}" type="slidenum">
              <a:rPr lang="hr-HR" smtClean="0"/>
              <a:t>‹#›</a:t>
            </a:fld>
            <a:endParaRPr lang="hr-HR" dirty="0"/>
          </a:p>
        </p:txBody>
      </p:sp>
    </p:spTree>
    <p:extLst>
      <p:ext uri="{BB962C8B-B14F-4D97-AF65-F5344CB8AC3E}">
        <p14:creationId xmlns:p14="http://schemas.microsoft.com/office/powerpoint/2010/main" val="3944040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11F8DEA-B449-2194-9040-47730B9D51DC}"/>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adržaja 2">
            <a:extLst>
              <a:ext uri="{FF2B5EF4-FFF2-40B4-BE49-F238E27FC236}">
                <a16:creationId xmlns:a16="http://schemas.microsoft.com/office/drawing/2014/main" id="{5A1E94F1-88CF-CE92-29D5-8BEB902368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teksta 3">
            <a:extLst>
              <a:ext uri="{FF2B5EF4-FFF2-40B4-BE49-F238E27FC236}">
                <a16:creationId xmlns:a16="http://schemas.microsoft.com/office/drawing/2014/main" id="{0DFFCF91-51AC-C0BE-62D8-E0A945221A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B0FB094F-6844-9FDA-5274-A54822A8028C}"/>
              </a:ext>
            </a:extLst>
          </p:cNvPr>
          <p:cNvSpPr>
            <a:spLocks noGrp="1"/>
          </p:cNvSpPr>
          <p:nvPr>
            <p:ph type="dt" sz="half" idx="10"/>
          </p:nvPr>
        </p:nvSpPr>
        <p:spPr/>
        <p:txBody>
          <a:bodyPr/>
          <a:lstStyle/>
          <a:p>
            <a:fld id="{1D2FB7A1-C8A0-4097-BED1-0C40A205CD82}" type="datetimeFigureOut">
              <a:rPr lang="hr-HR" smtClean="0"/>
              <a:t>14.1.2023.</a:t>
            </a:fld>
            <a:endParaRPr lang="hr-HR" dirty="0"/>
          </a:p>
        </p:txBody>
      </p:sp>
      <p:sp>
        <p:nvSpPr>
          <p:cNvPr id="6" name="Rezervirano mjesto podnožja 5">
            <a:extLst>
              <a:ext uri="{FF2B5EF4-FFF2-40B4-BE49-F238E27FC236}">
                <a16:creationId xmlns:a16="http://schemas.microsoft.com/office/drawing/2014/main" id="{03EAC106-503A-22B6-9BE8-6E133FF6C5DB}"/>
              </a:ext>
            </a:extLst>
          </p:cNvPr>
          <p:cNvSpPr>
            <a:spLocks noGrp="1"/>
          </p:cNvSpPr>
          <p:nvPr>
            <p:ph type="ftr" sz="quarter" idx="11"/>
          </p:nvPr>
        </p:nvSpPr>
        <p:spPr/>
        <p:txBody>
          <a:bodyPr/>
          <a:lstStyle/>
          <a:p>
            <a:endParaRPr lang="hr-HR" dirty="0"/>
          </a:p>
        </p:txBody>
      </p:sp>
      <p:sp>
        <p:nvSpPr>
          <p:cNvPr id="7" name="Rezervirano mjesto broja slajda 6">
            <a:extLst>
              <a:ext uri="{FF2B5EF4-FFF2-40B4-BE49-F238E27FC236}">
                <a16:creationId xmlns:a16="http://schemas.microsoft.com/office/drawing/2014/main" id="{5B093427-EBFC-8F1B-F660-3F868BE7E5EE}"/>
              </a:ext>
            </a:extLst>
          </p:cNvPr>
          <p:cNvSpPr>
            <a:spLocks noGrp="1"/>
          </p:cNvSpPr>
          <p:nvPr>
            <p:ph type="sldNum" sz="quarter" idx="12"/>
          </p:nvPr>
        </p:nvSpPr>
        <p:spPr/>
        <p:txBody>
          <a:bodyPr/>
          <a:lstStyle/>
          <a:p>
            <a:fld id="{F3AA0820-9428-47C7-94DE-8464B9D7AF2D}" type="slidenum">
              <a:rPr lang="hr-HR" smtClean="0"/>
              <a:t>‹#›</a:t>
            </a:fld>
            <a:endParaRPr lang="hr-HR" dirty="0"/>
          </a:p>
        </p:txBody>
      </p:sp>
    </p:spTree>
    <p:extLst>
      <p:ext uri="{BB962C8B-B14F-4D97-AF65-F5344CB8AC3E}">
        <p14:creationId xmlns:p14="http://schemas.microsoft.com/office/powerpoint/2010/main" val="1093072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C85618C-81E0-95AC-3FD1-3B7413C138F3}"/>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like 2">
            <a:extLst>
              <a:ext uri="{FF2B5EF4-FFF2-40B4-BE49-F238E27FC236}">
                <a16:creationId xmlns:a16="http://schemas.microsoft.com/office/drawing/2014/main" id="{B595891A-13CF-51E7-1C4D-6C04623117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dirty="0"/>
          </a:p>
        </p:txBody>
      </p:sp>
      <p:sp>
        <p:nvSpPr>
          <p:cNvPr id="4" name="Rezervirano mjesto teksta 3">
            <a:extLst>
              <a:ext uri="{FF2B5EF4-FFF2-40B4-BE49-F238E27FC236}">
                <a16:creationId xmlns:a16="http://schemas.microsoft.com/office/drawing/2014/main" id="{AB591F94-DC16-0578-AEC4-6940A74611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F80BB531-EC46-5F2D-287C-EB64E2088D4D}"/>
              </a:ext>
            </a:extLst>
          </p:cNvPr>
          <p:cNvSpPr>
            <a:spLocks noGrp="1"/>
          </p:cNvSpPr>
          <p:nvPr>
            <p:ph type="dt" sz="half" idx="10"/>
          </p:nvPr>
        </p:nvSpPr>
        <p:spPr/>
        <p:txBody>
          <a:bodyPr/>
          <a:lstStyle/>
          <a:p>
            <a:fld id="{1D2FB7A1-C8A0-4097-BED1-0C40A205CD82}" type="datetimeFigureOut">
              <a:rPr lang="hr-HR" smtClean="0"/>
              <a:t>14.1.2023.</a:t>
            </a:fld>
            <a:endParaRPr lang="hr-HR" dirty="0"/>
          </a:p>
        </p:txBody>
      </p:sp>
      <p:sp>
        <p:nvSpPr>
          <p:cNvPr id="6" name="Rezervirano mjesto podnožja 5">
            <a:extLst>
              <a:ext uri="{FF2B5EF4-FFF2-40B4-BE49-F238E27FC236}">
                <a16:creationId xmlns:a16="http://schemas.microsoft.com/office/drawing/2014/main" id="{B150091A-6651-CF2B-71DB-AB3E10921E73}"/>
              </a:ext>
            </a:extLst>
          </p:cNvPr>
          <p:cNvSpPr>
            <a:spLocks noGrp="1"/>
          </p:cNvSpPr>
          <p:nvPr>
            <p:ph type="ftr" sz="quarter" idx="11"/>
          </p:nvPr>
        </p:nvSpPr>
        <p:spPr/>
        <p:txBody>
          <a:bodyPr/>
          <a:lstStyle/>
          <a:p>
            <a:endParaRPr lang="hr-HR" dirty="0"/>
          </a:p>
        </p:txBody>
      </p:sp>
      <p:sp>
        <p:nvSpPr>
          <p:cNvPr id="7" name="Rezervirano mjesto broja slajda 6">
            <a:extLst>
              <a:ext uri="{FF2B5EF4-FFF2-40B4-BE49-F238E27FC236}">
                <a16:creationId xmlns:a16="http://schemas.microsoft.com/office/drawing/2014/main" id="{3F3CB6B8-0909-D724-1F5A-DB413A749898}"/>
              </a:ext>
            </a:extLst>
          </p:cNvPr>
          <p:cNvSpPr>
            <a:spLocks noGrp="1"/>
          </p:cNvSpPr>
          <p:nvPr>
            <p:ph type="sldNum" sz="quarter" idx="12"/>
          </p:nvPr>
        </p:nvSpPr>
        <p:spPr/>
        <p:txBody>
          <a:bodyPr/>
          <a:lstStyle/>
          <a:p>
            <a:fld id="{F3AA0820-9428-47C7-94DE-8464B9D7AF2D}" type="slidenum">
              <a:rPr lang="hr-HR" smtClean="0"/>
              <a:t>‹#›</a:t>
            </a:fld>
            <a:endParaRPr lang="hr-HR" dirty="0"/>
          </a:p>
        </p:txBody>
      </p:sp>
    </p:spTree>
    <p:extLst>
      <p:ext uri="{BB962C8B-B14F-4D97-AF65-F5344CB8AC3E}">
        <p14:creationId xmlns:p14="http://schemas.microsoft.com/office/powerpoint/2010/main" val="1789065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34000">
              <a:schemeClr val="accent2">
                <a:lumMod val="20000"/>
                <a:lumOff val="80000"/>
              </a:schemeClr>
            </a:gs>
            <a:gs pos="83000">
              <a:schemeClr val="accent2">
                <a:lumMod val="40000"/>
                <a:lumOff val="60000"/>
              </a:schemeClr>
            </a:gs>
            <a:gs pos="100000">
              <a:schemeClr val="accent2">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Rezervirano mjesto naslova 1">
            <a:extLst>
              <a:ext uri="{FF2B5EF4-FFF2-40B4-BE49-F238E27FC236}">
                <a16:creationId xmlns:a16="http://schemas.microsoft.com/office/drawing/2014/main" id="{C1720065-8A47-5B75-0873-865B2B9E8E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9777069F-3BD1-0A74-A9CD-FC8A5EE190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C1449BD6-5949-51AD-BDE1-23EC547173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2FB7A1-C8A0-4097-BED1-0C40A205CD82}" type="datetimeFigureOut">
              <a:rPr lang="hr-HR" smtClean="0"/>
              <a:t>14.1.2023.</a:t>
            </a:fld>
            <a:endParaRPr lang="hr-HR" dirty="0"/>
          </a:p>
        </p:txBody>
      </p:sp>
      <p:sp>
        <p:nvSpPr>
          <p:cNvPr id="5" name="Rezervirano mjesto podnožja 4">
            <a:extLst>
              <a:ext uri="{FF2B5EF4-FFF2-40B4-BE49-F238E27FC236}">
                <a16:creationId xmlns:a16="http://schemas.microsoft.com/office/drawing/2014/main" id="{0BA99541-284A-03EA-88D4-F259957CE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dirty="0"/>
          </a:p>
        </p:txBody>
      </p:sp>
      <p:sp>
        <p:nvSpPr>
          <p:cNvPr id="6" name="Rezervirano mjesto broja slajda 5">
            <a:extLst>
              <a:ext uri="{FF2B5EF4-FFF2-40B4-BE49-F238E27FC236}">
                <a16:creationId xmlns:a16="http://schemas.microsoft.com/office/drawing/2014/main" id="{B697BC69-375B-6F57-F740-E597DE2ECF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A0820-9428-47C7-94DE-8464B9D7AF2D}" type="slidenum">
              <a:rPr lang="hr-HR" smtClean="0"/>
              <a:t>‹#›</a:t>
            </a:fld>
            <a:endParaRPr lang="hr-HR" dirty="0"/>
          </a:p>
        </p:txBody>
      </p:sp>
    </p:spTree>
    <p:extLst>
      <p:ext uri="{BB962C8B-B14F-4D97-AF65-F5344CB8AC3E}">
        <p14:creationId xmlns:p14="http://schemas.microsoft.com/office/powerpoint/2010/main" val="514294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forms.office.com/e/dxjqTG8dkP"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943116B-45D4-1FCE-85B8-1BAEA3154C7C}"/>
              </a:ext>
            </a:extLst>
          </p:cNvPr>
          <p:cNvSpPr>
            <a:spLocks noGrp="1"/>
          </p:cNvSpPr>
          <p:nvPr>
            <p:ph type="ctrTitle"/>
          </p:nvPr>
        </p:nvSpPr>
        <p:spPr/>
        <p:txBody>
          <a:bodyPr/>
          <a:lstStyle/>
          <a:p>
            <a:r>
              <a:rPr lang="hr-HR" dirty="0"/>
              <a:t>„Probij“ gensku šifru i „skroji“ svog ljubimca!</a:t>
            </a:r>
          </a:p>
        </p:txBody>
      </p:sp>
      <p:sp>
        <p:nvSpPr>
          <p:cNvPr id="3" name="Podnaslov 2">
            <a:extLst>
              <a:ext uri="{FF2B5EF4-FFF2-40B4-BE49-F238E27FC236}">
                <a16:creationId xmlns:a16="http://schemas.microsoft.com/office/drawing/2014/main" id="{5FF7FE9F-4DDE-D196-501B-BE876BF90B56}"/>
              </a:ext>
            </a:extLst>
          </p:cNvPr>
          <p:cNvSpPr>
            <a:spLocks noGrp="1"/>
          </p:cNvSpPr>
          <p:nvPr>
            <p:ph type="subTitle" idx="1"/>
          </p:nvPr>
        </p:nvSpPr>
        <p:spPr/>
        <p:txBody>
          <a:bodyPr/>
          <a:lstStyle/>
          <a:p>
            <a:r>
              <a:rPr lang="hr-HR" dirty="0"/>
              <a:t>Centar izvrsnosti SDŽ, CIP</a:t>
            </a:r>
          </a:p>
          <a:p>
            <a:r>
              <a:rPr lang="hr-HR" dirty="0"/>
              <a:t>Prirodoslovna škola Split, 14. siječnja 2023.</a:t>
            </a:r>
          </a:p>
          <a:p>
            <a:r>
              <a:rPr lang="hr-HR" dirty="0"/>
              <a:t>Mentori: Ivana Marić Zerdun</a:t>
            </a:r>
          </a:p>
        </p:txBody>
      </p:sp>
    </p:spTree>
    <p:extLst>
      <p:ext uri="{BB962C8B-B14F-4D97-AF65-F5344CB8AC3E}">
        <p14:creationId xmlns:p14="http://schemas.microsoft.com/office/powerpoint/2010/main" val="525451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6">
            <a:extLst>
              <a:ext uri="{FF2B5EF4-FFF2-40B4-BE49-F238E27FC236}">
                <a16:creationId xmlns:a16="http://schemas.microsoft.com/office/drawing/2014/main" id="{5E9CF4D7-E89F-F708-AC0A-D4C8327870DB}"/>
              </a:ext>
            </a:extLst>
          </p:cNvPr>
          <p:cNvSpPr>
            <a:spLocks noGrp="1"/>
          </p:cNvSpPr>
          <p:nvPr>
            <p:ph type="title"/>
          </p:nvPr>
        </p:nvSpPr>
        <p:spPr/>
        <p:txBody>
          <a:bodyPr/>
          <a:lstStyle/>
          <a:p>
            <a:r>
              <a:rPr lang="hr-HR" b="1" dirty="0"/>
              <a:t>ŠTO SE DOGAĐA:</a:t>
            </a:r>
            <a:br>
              <a:rPr lang="hr-HR" b="1" dirty="0"/>
            </a:br>
            <a:r>
              <a:rPr lang="hr-HR" dirty="0"/>
              <a:t> 1. Zašto smo dodali deterdžent?</a:t>
            </a:r>
          </a:p>
        </p:txBody>
      </p:sp>
      <p:sp>
        <p:nvSpPr>
          <p:cNvPr id="8" name="Rezervirano mjesto sadržaja 7">
            <a:extLst>
              <a:ext uri="{FF2B5EF4-FFF2-40B4-BE49-F238E27FC236}">
                <a16:creationId xmlns:a16="http://schemas.microsoft.com/office/drawing/2014/main" id="{3262001A-BB47-7FC4-6C6F-4D15414D6C46}"/>
              </a:ext>
            </a:extLst>
          </p:cNvPr>
          <p:cNvSpPr>
            <a:spLocks noGrp="1"/>
          </p:cNvSpPr>
          <p:nvPr>
            <p:ph idx="1"/>
          </p:nvPr>
        </p:nvSpPr>
        <p:spPr>
          <a:xfrm>
            <a:off x="838200" y="4432905"/>
            <a:ext cx="10515600" cy="2425095"/>
          </a:xfrm>
        </p:spPr>
        <p:txBody>
          <a:bodyPr/>
          <a:lstStyle/>
          <a:p>
            <a:r>
              <a:rPr lang="hr-HR" dirty="0"/>
              <a:t>Da bismo dobili DNA iz stanica potrebno je odvojiti obje membrane (staničnu i jezgrinu). Kako se stanične membrane sastoje prvenstveno od lipida, deterdžent za pranje suđa (kao i svi sapuni) otapaju masti i ulja, dakle lipide. To je razlog zašto koristimo deterdžent za uklanjanje masnih mrlja od jela. Dakle deterdžent će osloboditi DNA iz stanice.</a:t>
            </a:r>
          </a:p>
        </p:txBody>
      </p:sp>
      <p:pic>
        <p:nvPicPr>
          <p:cNvPr id="9" name="Picture 2" descr="C:\Users\Ivana\Downloads\cell_membrane.png">
            <a:extLst>
              <a:ext uri="{FF2B5EF4-FFF2-40B4-BE49-F238E27FC236}">
                <a16:creationId xmlns:a16="http://schemas.microsoft.com/office/drawing/2014/main" id="{EECD3B33-E45C-2BCB-9501-30156A9570EE}"/>
              </a:ext>
            </a:extLst>
          </p:cNvPr>
          <p:cNvPicPr>
            <a:picLocks noChangeAspect="1" noChangeArrowheads="1"/>
          </p:cNvPicPr>
          <p:nvPr/>
        </p:nvPicPr>
        <p:blipFill>
          <a:blip r:embed="rId2"/>
          <a:srcRect/>
          <a:stretch>
            <a:fillRect/>
          </a:stretch>
        </p:blipFill>
        <p:spPr>
          <a:xfrm>
            <a:off x="3949122" y="1824148"/>
            <a:ext cx="3997674" cy="2188727"/>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623227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F0C77CD-AB88-79DE-1FF8-A9ED1FF227E4}"/>
              </a:ext>
            </a:extLst>
          </p:cNvPr>
          <p:cNvSpPr>
            <a:spLocks noGrp="1"/>
          </p:cNvSpPr>
          <p:nvPr>
            <p:ph type="title"/>
          </p:nvPr>
        </p:nvSpPr>
        <p:spPr/>
        <p:txBody>
          <a:bodyPr/>
          <a:lstStyle/>
          <a:p>
            <a:r>
              <a:rPr lang="hr-HR" sz="4400" dirty="0"/>
              <a:t>2. Zašto smo dodali otopinu za čišćenje leća?</a:t>
            </a:r>
            <a:endParaRPr lang="hr-HR" dirty="0"/>
          </a:p>
        </p:txBody>
      </p:sp>
      <p:sp>
        <p:nvSpPr>
          <p:cNvPr id="3" name="Rezervirano mjesto sadržaja 2">
            <a:extLst>
              <a:ext uri="{FF2B5EF4-FFF2-40B4-BE49-F238E27FC236}">
                <a16:creationId xmlns:a16="http://schemas.microsoft.com/office/drawing/2014/main" id="{C28C574D-F77F-B78D-B1A8-5AB0A159F5EB}"/>
              </a:ext>
            </a:extLst>
          </p:cNvPr>
          <p:cNvSpPr>
            <a:spLocks noGrp="1"/>
          </p:cNvSpPr>
          <p:nvPr>
            <p:ph idx="1"/>
          </p:nvPr>
        </p:nvSpPr>
        <p:spPr>
          <a:xfrm>
            <a:off x="838199" y="4204355"/>
            <a:ext cx="10709635" cy="2545236"/>
          </a:xfrm>
        </p:spPr>
        <p:txBody>
          <a:bodyPr>
            <a:normAutofit/>
          </a:bodyPr>
          <a:lstStyle/>
          <a:p>
            <a:pPr marL="0" indent="0">
              <a:buNone/>
            </a:pPr>
            <a:r>
              <a:rPr lang="hr-HR" dirty="0"/>
              <a:t>Stanična jezgra sadrži dugolančanu DNA molekulu čvrsto omotanu oko proteina (histona i dr.). To je potrebno da bi se duga DNA (oko 2-3 metra) smjestila u jezgru. Otopina za čišćenje leća sadrži enzime (proteaze) koji razgrađuju proteine nakupljene  tijekom dana na lećama. Stoga je uloga enzima da odvoji (odmota) DNA od proteina. Zbog toga je potrebno sačekati 10-ak minuta.</a:t>
            </a:r>
          </a:p>
          <a:p>
            <a:endParaRPr lang="hr-HR" dirty="0"/>
          </a:p>
        </p:txBody>
      </p:sp>
      <p:pic>
        <p:nvPicPr>
          <p:cNvPr id="4" name="Slika 3">
            <a:extLst>
              <a:ext uri="{FF2B5EF4-FFF2-40B4-BE49-F238E27FC236}">
                <a16:creationId xmlns:a16="http://schemas.microsoft.com/office/drawing/2014/main" id="{597F280D-16F0-15B4-8DDF-8EC8B57E9513}"/>
              </a:ext>
            </a:extLst>
          </p:cNvPr>
          <p:cNvPicPr>
            <a:picLocks noChangeAspect="1"/>
          </p:cNvPicPr>
          <p:nvPr/>
        </p:nvPicPr>
        <p:blipFill>
          <a:blip r:embed="rId2"/>
          <a:stretch>
            <a:fillRect/>
          </a:stretch>
        </p:blipFill>
        <p:spPr>
          <a:xfrm>
            <a:off x="3023348" y="1632923"/>
            <a:ext cx="4817145" cy="4238896"/>
          </a:xfrm>
          <a:prstGeom prst="rect">
            <a:avLst/>
          </a:prstGeom>
        </p:spPr>
      </p:pic>
    </p:spTree>
    <p:extLst>
      <p:ext uri="{BB962C8B-B14F-4D97-AF65-F5344CB8AC3E}">
        <p14:creationId xmlns:p14="http://schemas.microsoft.com/office/powerpoint/2010/main" val="2990189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9C3BEDF-9DC3-003D-9494-4741F3CC0488}"/>
              </a:ext>
            </a:extLst>
          </p:cNvPr>
          <p:cNvSpPr>
            <a:spLocks noGrp="1"/>
          </p:cNvSpPr>
          <p:nvPr>
            <p:ph type="title"/>
          </p:nvPr>
        </p:nvSpPr>
        <p:spPr/>
        <p:txBody>
          <a:bodyPr/>
          <a:lstStyle/>
          <a:p>
            <a:r>
              <a:rPr lang="hr-HR" dirty="0"/>
              <a:t>3. Zašto smo dodali sol?</a:t>
            </a:r>
          </a:p>
        </p:txBody>
      </p:sp>
      <p:sp>
        <p:nvSpPr>
          <p:cNvPr id="3" name="Rezervirano mjesto sadržaja 2">
            <a:extLst>
              <a:ext uri="{FF2B5EF4-FFF2-40B4-BE49-F238E27FC236}">
                <a16:creationId xmlns:a16="http://schemas.microsoft.com/office/drawing/2014/main" id="{B0613F75-E27A-923F-B949-B4073F9BE565}"/>
              </a:ext>
            </a:extLst>
          </p:cNvPr>
          <p:cNvSpPr>
            <a:spLocks noGrp="1"/>
          </p:cNvSpPr>
          <p:nvPr>
            <p:ph idx="1"/>
          </p:nvPr>
        </p:nvSpPr>
        <p:spPr>
          <a:xfrm>
            <a:off x="838200" y="1825625"/>
            <a:ext cx="5185528" cy="3236569"/>
          </a:xfrm>
        </p:spPr>
        <p:txBody>
          <a:bodyPr/>
          <a:lstStyle/>
          <a:p>
            <a:pPr marL="0" indent="0">
              <a:buNone/>
            </a:pPr>
            <a:r>
              <a:rPr lang="hr-HR" dirty="0"/>
              <a:t>Na svakom nukleotidu DNA sadrži fosfatnu skupinu koja nosi negativan naboj. Dodatkom soli (NaCl) u otopinu, pozitivno nabijeni natrijevi ioni (Na</a:t>
            </a:r>
            <a:r>
              <a:rPr lang="hr-HR" baseline="30000" dirty="0"/>
              <a:t>+</a:t>
            </a:r>
            <a:r>
              <a:rPr lang="hr-HR" dirty="0"/>
              <a:t>) privlače negativno nabijene fosfatne skupine na DNA okosnici, što olakšava izolaciju DNK.</a:t>
            </a:r>
          </a:p>
          <a:p>
            <a:endParaRPr lang="hr-HR" dirty="0"/>
          </a:p>
        </p:txBody>
      </p:sp>
      <p:pic>
        <p:nvPicPr>
          <p:cNvPr id="4" name="Picture 2" descr="C:\Users\Ivana\Downloads\1-s2.0-S1631074810001852-gr5.jpg">
            <a:extLst>
              <a:ext uri="{FF2B5EF4-FFF2-40B4-BE49-F238E27FC236}">
                <a16:creationId xmlns:a16="http://schemas.microsoft.com/office/drawing/2014/main" id="{04B938CC-193D-9699-28EC-F7D7669D488C}"/>
              </a:ext>
            </a:extLst>
          </p:cNvPr>
          <p:cNvPicPr>
            <a:picLocks noChangeAspect="1" noChangeArrowheads="1"/>
          </p:cNvPicPr>
          <p:nvPr/>
        </p:nvPicPr>
        <p:blipFill>
          <a:blip r:embed="rId2"/>
          <a:srcRect r="53401"/>
          <a:stretch>
            <a:fillRect/>
          </a:stretch>
        </p:blipFill>
        <p:spPr>
          <a:xfrm>
            <a:off x="8125632" y="1271670"/>
            <a:ext cx="2971805" cy="4497405"/>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415477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46E8693-E3A1-A904-7FC8-3E8CEBF9D0E6}"/>
              </a:ext>
            </a:extLst>
          </p:cNvPr>
          <p:cNvSpPr>
            <a:spLocks noGrp="1"/>
          </p:cNvSpPr>
          <p:nvPr>
            <p:ph type="title"/>
          </p:nvPr>
        </p:nvSpPr>
        <p:spPr/>
        <p:txBody>
          <a:bodyPr/>
          <a:lstStyle/>
          <a:p>
            <a:r>
              <a:rPr lang="hr-HR" dirty="0"/>
              <a:t>4. </a:t>
            </a:r>
            <a:r>
              <a:rPr lang="hr-HR" altLang="sr-Latn-RS" dirty="0"/>
              <a:t>Zašto smo dodali alkohol?</a:t>
            </a:r>
            <a:endParaRPr lang="hr-HR" dirty="0"/>
          </a:p>
        </p:txBody>
      </p:sp>
      <p:sp>
        <p:nvSpPr>
          <p:cNvPr id="3" name="Rezervirano mjesto sadržaja 2">
            <a:extLst>
              <a:ext uri="{FF2B5EF4-FFF2-40B4-BE49-F238E27FC236}">
                <a16:creationId xmlns:a16="http://schemas.microsoft.com/office/drawing/2014/main" id="{EA3D990A-171D-10AC-E52A-B40EFE888AFB}"/>
              </a:ext>
            </a:extLst>
          </p:cNvPr>
          <p:cNvSpPr>
            <a:spLocks noGrp="1"/>
          </p:cNvSpPr>
          <p:nvPr>
            <p:ph idx="1"/>
          </p:nvPr>
        </p:nvSpPr>
        <p:spPr>
          <a:xfrm>
            <a:off x="838200" y="1825625"/>
            <a:ext cx="4836736" cy="4351338"/>
          </a:xfrm>
        </p:spPr>
        <p:txBody>
          <a:bodyPr/>
          <a:lstStyle/>
          <a:p>
            <a:pPr marL="0" indent="0">
              <a:buNone/>
            </a:pPr>
            <a:r>
              <a:rPr lang="hr-HR" dirty="0"/>
              <a:t>U filtratu ne vidimo DNA jer je otopljena u vodi. Hladni alkohol smanjuje topljivost DNA u vodi pa se DNA ekstrahira u alkohol dok  lipidi i proteini  zaostaju u vodenoj otopini. Dakle DNA nije topljiva u alkoholu.</a:t>
            </a:r>
          </a:p>
          <a:p>
            <a:endParaRPr lang="hr-HR" dirty="0"/>
          </a:p>
        </p:txBody>
      </p:sp>
      <p:pic>
        <p:nvPicPr>
          <p:cNvPr id="4" name="Slika 3">
            <a:extLst>
              <a:ext uri="{FF2B5EF4-FFF2-40B4-BE49-F238E27FC236}">
                <a16:creationId xmlns:a16="http://schemas.microsoft.com/office/drawing/2014/main" id="{40AA8D84-DB3F-D515-057E-EF5AA5A22C33}"/>
              </a:ext>
            </a:extLst>
          </p:cNvPr>
          <p:cNvPicPr>
            <a:picLocks noChangeAspect="1"/>
          </p:cNvPicPr>
          <p:nvPr/>
        </p:nvPicPr>
        <p:blipFill>
          <a:blip r:embed="rId2"/>
          <a:stretch>
            <a:fillRect/>
          </a:stretch>
        </p:blipFill>
        <p:spPr>
          <a:xfrm>
            <a:off x="7310403" y="1423644"/>
            <a:ext cx="2785704" cy="9726842"/>
          </a:xfrm>
          <a:prstGeom prst="rect">
            <a:avLst/>
          </a:prstGeom>
        </p:spPr>
      </p:pic>
    </p:spTree>
    <p:extLst>
      <p:ext uri="{BB962C8B-B14F-4D97-AF65-F5344CB8AC3E}">
        <p14:creationId xmlns:p14="http://schemas.microsoft.com/office/powerpoint/2010/main" val="3405167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96955AD-BEBE-5415-73FA-F6218E8B4CD4}"/>
              </a:ext>
            </a:extLst>
          </p:cNvPr>
          <p:cNvSpPr>
            <a:spLocks noGrp="1"/>
          </p:cNvSpPr>
          <p:nvPr>
            <p:ph type="title"/>
          </p:nvPr>
        </p:nvSpPr>
        <p:spPr/>
        <p:txBody>
          <a:bodyPr/>
          <a:lstStyle/>
          <a:p>
            <a:r>
              <a:rPr lang="hr-HR" altLang="sr-Latn-RS" sz="4400" dirty="0"/>
              <a:t>Ovako izolirana DNA nije potpuno čista, to je moguće postići samo u laboratoriju!</a:t>
            </a:r>
            <a:endParaRPr lang="hr-HR" dirty="0"/>
          </a:p>
        </p:txBody>
      </p:sp>
      <p:pic>
        <p:nvPicPr>
          <p:cNvPr id="4" name="Content Placeholder 3" descr="P5230183.JPG">
            <a:extLst>
              <a:ext uri="{FF2B5EF4-FFF2-40B4-BE49-F238E27FC236}">
                <a16:creationId xmlns:a16="http://schemas.microsoft.com/office/drawing/2014/main" id="{8527BA2C-E964-BFE5-EBE8-87FF01D2CC0F}"/>
              </a:ext>
            </a:extLst>
          </p:cNvPr>
          <p:cNvPicPr>
            <a:picLocks noGrp="1" noChangeAspect="1"/>
          </p:cNvPicPr>
          <p:nvPr>
            <p:ph idx="1"/>
          </p:nvPr>
        </p:nvPicPr>
        <p:blipFill>
          <a:blip r:embed="rId2"/>
          <a:stretch>
            <a:fillRect/>
          </a:stretch>
        </p:blipFill>
        <p:spPr>
          <a:xfrm>
            <a:off x="3794217" y="3429000"/>
            <a:ext cx="4271661" cy="3201719"/>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Content Placeholder 5" descr="P5230172.JPG">
            <a:extLst>
              <a:ext uri="{FF2B5EF4-FFF2-40B4-BE49-F238E27FC236}">
                <a16:creationId xmlns:a16="http://schemas.microsoft.com/office/drawing/2014/main" id="{42A35742-4BD3-F32D-9D3E-C0B40A6B5506}"/>
              </a:ext>
            </a:extLst>
          </p:cNvPr>
          <p:cNvPicPr>
            <a:picLocks noChangeAspect="1"/>
          </p:cNvPicPr>
          <p:nvPr/>
        </p:nvPicPr>
        <p:blipFill>
          <a:blip r:embed="rId3" cstate="print"/>
          <a:stretch>
            <a:fillRect/>
          </a:stretch>
        </p:blipFill>
        <p:spPr>
          <a:xfrm>
            <a:off x="182435" y="1495205"/>
            <a:ext cx="3659723" cy="2747353"/>
          </a:xfrm>
          <a:prstGeom prst="roundRect">
            <a:avLst>
              <a:gd name="adj" fmla="val 4315"/>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contourClr>
              <a:srgbClr val="969696"/>
            </a:contourClr>
          </a:sp3d>
        </p:spPr>
      </p:pic>
      <p:pic>
        <p:nvPicPr>
          <p:cNvPr id="6" name="Picture 2">
            <a:extLst>
              <a:ext uri="{FF2B5EF4-FFF2-40B4-BE49-F238E27FC236}">
                <a16:creationId xmlns:a16="http://schemas.microsoft.com/office/drawing/2014/main" id="{918630F4-9F18-3705-1905-FBDCBAD32EB9}"/>
              </a:ext>
            </a:extLst>
          </p:cNvPr>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8274246" y="1824540"/>
            <a:ext cx="3735319" cy="466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126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C0E719B6-BE8A-2549-2E5F-0B9B7ABF86FF}"/>
              </a:ext>
            </a:extLst>
          </p:cNvPr>
          <p:cNvSpPr>
            <a:spLocks noGrp="1"/>
          </p:cNvSpPr>
          <p:nvPr>
            <p:ph type="title"/>
          </p:nvPr>
        </p:nvSpPr>
        <p:spPr>
          <a:xfrm>
            <a:off x="296400" y="2387883"/>
            <a:ext cx="5185018" cy="1079498"/>
          </a:xfrm>
        </p:spPr>
        <p:txBody>
          <a:bodyPr/>
          <a:lstStyle/>
          <a:p>
            <a:r>
              <a:rPr lang="hr-HR" dirty="0"/>
              <a:t>II. Dio radionice</a:t>
            </a:r>
          </a:p>
        </p:txBody>
      </p:sp>
      <p:sp>
        <p:nvSpPr>
          <p:cNvPr id="5" name="Rezervirano mjesto teksta 4">
            <a:extLst>
              <a:ext uri="{FF2B5EF4-FFF2-40B4-BE49-F238E27FC236}">
                <a16:creationId xmlns:a16="http://schemas.microsoft.com/office/drawing/2014/main" id="{D1952023-4011-18E0-AE18-D13E1F813911}"/>
              </a:ext>
            </a:extLst>
          </p:cNvPr>
          <p:cNvSpPr>
            <a:spLocks noGrp="1"/>
          </p:cNvSpPr>
          <p:nvPr>
            <p:ph type="body" idx="1"/>
          </p:nvPr>
        </p:nvSpPr>
        <p:spPr>
          <a:xfrm>
            <a:off x="361631" y="3443993"/>
            <a:ext cx="10515600" cy="503034"/>
          </a:xfrm>
        </p:spPr>
        <p:txBody>
          <a:bodyPr/>
          <a:lstStyle/>
          <a:p>
            <a:r>
              <a:rPr lang="hr-HR" dirty="0"/>
              <a:t>Ekstrakcija vlastite DNA</a:t>
            </a:r>
          </a:p>
        </p:txBody>
      </p:sp>
      <p:grpSp>
        <p:nvGrpSpPr>
          <p:cNvPr id="27" name="Grupa 26">
            <a:extLst>
              <a:ext uri="{FF2B5EF4-FFF2-40B4-BE49-F238E27FC236}">
                <a16:creationId xmlns:a16="http://schemas.microsoft.com/office/drawing/2014/main" id="{D53ABB62-4BEF-CCCD-70FE-682403B1A135}"/>
              </a:ext>
            </a:extLst>
          </p:cNvPr>
          <p:cNvGrpSpPr/>
          <p:nvPr/>
        </p:nvGrpSpPr>
        <p:grpSpPr>
          <a:xfrm>
            <a:off x="91252" y="94415"/>
            <a:ext cx="1096526" cy="1377977"/>
            <a:chOff x="91251" y="94415"/>
            <a:chExt cx="1209827" cy="1585424"/>
          </a:xfrm>
        </p:grpSpPr>
        <p:pic>
          <p:nvPicPr>
            <p:cNvPr id="3" name="Slika 2">
              <a:extLst>
                <a:ext uri="{FF2B5EF4-FFF2-40B4-BE49-F238E27FC236}">
                  <a16:creationId xmlns:a16="http://schemas.microsoft.com/office/drawing/2014/main" id="{12348F5D-F782-DAB0-DF14-D54030EAAAE0}"/>
                </a:ext>
              </a:extLst>
            </p:cNvPr>
            <p:cNvPicPr>
              <a:picLocks noChangeAspect="1"/>
            </p:cNvPicPr>
            <p:nvPr/>
          </p:nvPicPr>
          <p:blipFill>
            <a:blip r:embed="rId3"/>
            <a:stretch>
              <a:fillRect/>
            </a:stretch>
          </p:blipFill>
          <p:spPr>
            <a:xfrm>
              <a:off x="91251" y="94415"/>
              <a:ext cx="1209827" cy="1225338"/>
            </a:xfrm>
            <a:prstGeom prst="rect">
              <a:avLst/>
            </a:prstGeom>
          </p:spPr>
        </p:pic>
        <p:sp>
          <p:nvSpPr>
            <p:cNvPr id="6" name="TekstniOkvir 5">
              <a:extLst>
                <a:ext uri="{FF2B5EF4-FFF2-40B4-BE49-F238E27FC236}">
                  <a16:creationId xmlns:a16="http://schemas.microsoft.com/office/drawing/2014/main" id="{9C19D667-C916-102E-EE72-92528E190C91}"/>
                </a:ext>
              </a:extLst>
            </p:cNvPr>
            <p:cNvSpPr txBox="1"/>
            <p:nvPr/>
          </p:nvSpPr>
          <p:spPr>
            <a:xfrm>
              <a:off x="322950" y="1310507"/>
              <a:ext cx="659155" cy="369332"/>
            </a:xfrm>
            <a:prstGeom prst="rect">
              <a:avLst/>
            </a:prstGeom>
            <a:solidFill>
              <a:schemeClr val="accent4">
                <a:lumMod val="60000"/>
                <a:lumOff val="40000"/>
              </a:schemeClr>
            </a:solidFill>
          </p:spPr>
          <p:txBody>
            <a:bodyPr wrap="none" rtlCol="0">
              <a:spAutoFit/>
            </a:bodyPr>
            <a:lstStyle/>
            <a:p>
              <a:r>
                <a:rPr lang="hr-HR" dirty="0"/>
                <a:t>tijelo</a:t>
              </a:r>
            </a:p>
          </p:txBody>
        </p:sp>
      </p:grpSp>
      <p:grpSp>
        <p:nvGrpSpPr>
          <p:cNvPr id="26" name="Grupa 25">
            <a:extLst>
              <a:ext uri="{FF2B5EF4-FFF2-40B4-BE49-F238E27FC236}">
                <a16:creationId xmlns:a16="http://schemas.microsoft.com/office/drawing/2014/main" id="{70FB2CEF-94DD-D619-62EB-D3DAFB2B4CF7}"/>
              </a:ext>
            </a:extLst>
          </p:cNvPr>
          <p:cNvGrpSpPr/>
          <p:nvPr/>
        </p:nvGrpSpPr>
        <p:grpSpPr>
          <a:xfrm>
            <a:off x="1402593" y="126264"/>
            <a:ext cx="1096526" cy="1509583"/>
            <a:chOff x="1391978" y="142268"/>
            <a:chExt cx="1172620" cy="1747309"/>
          </a:xfrm>
        </p:grpSpPr>
        <p:pic>
          <p:nvPicPr>
            <p:cNvPr id="8" name="Slika 7">
              <a:extLst>
                <a:ext uri="{FF2B5EF4-FFF2-40B4-BE49-F238E27FC236}">
                  <a16:creationId xmlns:a16="http://schemas.microsoft.com/office/drawing/2014/main" id="{11D9F0B2-E538-6986-8CEB-49E6612F378D}"/>
                </a:ext>
              </a:extLst>
            </p:cNvPr>
            <p:cNvPicPr>
              <a:picLocks noChangeAspect="1"/>
            </p:cNvPicPr>
            <p:nvPr/>
          </p:nvPicPr>
          <p:blipFill>
            <a:blip r:embed="rId4"/>
            <a:stretch>
              <a:fillRect/>
            </a:stretch>
          </p:blipFill>
          <p:spPr>
            <a:xfrm>
              <a:off x="1391978" y="142268"/>
              <a:ext cx="1172620" cy="1377977"/>
            </a:xfrm>
            <a:prstGeom prst="rect">
              <a:avLst/>
            </a:prstGeom>
          </p:spPr>
        </p:pic>
        <p:sp>
          <p:nvSpPr>
            <p:cNvPr id="11" name="TekstniOkvir 10">
              <a:extLst>
                <a:ext uri="{FF2B5EF4-FFF2-40B4-BE49-F238E27FC236}">
                  <a16:creationId xmlns:a16="http://schemas.microsoft.com/office/drawing/2014/main" id="{A6AF9295-0507-7799-A5BA-D15F8C9AA4EA}"/>
                </a:ext>
              </a:extLst>
            </p:cNvPr>
            <p:cNvSpPr txBox="1"/>
            <p:nvPr/>
          </p:nvSpPr>
          <p:spPr>
            <a:xfrm>
              <a:off x="1689074" y="1520245"/>
              <a:ext cx="578428" cy="369332"/>
            </a:xfrm>
            <a:prstGeom prst="rect">
              <a:avLst/>
            </a:prstGeom>
            <a:solidFill>
              <a:schemeClr val="accent4">
                <a:lumMod val="60000"/>
                <a:lumOff val="40000"/>
              </a:schemeClr>
            </a:solidFill>
          </p:spPr>
          <p:txBody>
            <a:bodyPr wrap="none" rtlCol="0">
              <a:spAutoFit/>
            </a:bodyPr>
            <a:lstStyle/>
            <a:p>
              <a:r>
                <a:rPr lang="hr-HR" dirty="0"/>
                <a:t>usta</a:t>
              </a:r>
            </a:p>
          </p:txBody>
        </p:sp>
      </p:grpSp>
      <p:grpSp>
        <p:nvGrpSpPr>
          <p:cNvPr id="25" name="Grupa 24">
            <a:extLst>
              <a:ext uri="{FF2B5EF4-FFF2-40B4-BE49-F238E27FC236}">
                <a16:creationId xmlns:a16="http://schemas.microsoft.com/office/drawing/2014/main" id="{46275141-867C-F47D-6DFC-5941FFE6A7EF}"/>
              </a:ext>
            </a:extLst>
          </p:cNvPr>
          <p:cNvGrpSpPr/>
          <p:nvPr/>
        </p:nvGrpSpPr>
        <p:grpSpPr>
          <a:xfrm>
            <a:off x="2799332" y="253550"/>
            <a:ext cx="2319149" cy="1765001"/>
            <a:chOff x="2656168" y="233429"/>
            <a:chExt cx="2186213" cy="1747309"/>
          </a:xfrm>
        </p:grpSpPr>
        <p:pic>
          <p:nvPicPr>
            <p:cNvPr id="10" name="Slika 9">
              <a:extLst>
                <a:ext uri="{FF2B5EF4-FFF2-40B4-BE49-F238E27FC236}">
                  <a16:creationId xmlns:a16="http://schemas.microsoft.com/office/drawing/2014/main" id="{C24969AB-D7CA-9A0C-FF71-22EFDF26DECC}"/>
                </a:ext>
              </a:extLst>
            </p:cNvPr>
            <p:cNvPicPr>
              <a:picLocks noChangeAspect="1"/>
            </p:cNvPicPr>
            <p:nvPr/>
          </p:nvPicPr>
          <p:blipFill>
            <a:blip r:embed="rId5"/>
            <a:stretch>
              <a:fillRect/>
            </a:stretch>
          </p:blipFill>
          <p:spPr>
            <a:xfrm>
              <a:off x="2656168" y="233429"/>
              <a:ext cx="2186213" cy="1377977"/>
            </a:xfrm>
            <a:prstGeom prst="rect">
              <a:avLst/>
            </a:prstGeom>
          </p:spPr>
        </p:pic>
        <p:sp>
          <p:nvSpPr>
            <p:cNvPr id="12" name="TekstniOkvir 11">
              <a:extLst>
                <a:ext uri="{FF2B5EF4-FFF2-40B4-BE49-F238E27FC236}">
                  <a16:creationId xmlns:a16="http://schemas.microsoft.com/office/drawing/2014/main" id="{317F10B6-B76E-B100-B8E9-C817ABD9712B}"/>
                </a:ext>
              </a:extLst>
            </p:cNvPr>
            <p:cNvSpPr txBox="1"/>
            <p:nvPr/>
          </p:nvSpPr>
          <p:spPr>
            <a:xfrm>
              <a:off x="2683646" y="1611406"/>
              <a:ext cx="2130135" cy="369332"/>
            </a:xfrm>
            <a:prstGeom prst="rect">
              <a:avLst/>
            </a:prstGeom>
            <a:solidFill>
              <a:schemeClr val="accent4">
                <a:lumMod val="60000"/>
                <a:lumOff val="40000"/>
              </a:schemeClr>
            </a:solidFill>
          </p:spPr>
          <p:txBody>
            <a:bodyPr wrap="none" rtlCol="0">
              <a:spAutoFit/>
            </a:bodyPr>
            <a:lstStyle/>
            <a:p>
              <a:r>
                <a:rPr lang="hr-HR" dirty="0"/>
                <a:t>stanice usne šupljine</a:t>
              </a:r>
            </a:p>
          </p:txBody>
        </p:sp>
      </p:grpSp>
      <p:grpSp>
        <p:nvGrpSpPr>
          <p:cNvPr id="24" name="Grupa 23">
            <a:extLst>
              <a:ext uri="{FF2B5EF4-FFF2-40B4-BE49-F238E27FC236}">
                <a16:creationId xmlns:a16="http://schemas.microsoft.com/office/drawing/2014/main" id="{4E6435E5-09C9-86C1-FF4D-1418BB598A16}"/>
              </a:ext>
            </a:extLst>
          </p:cNvPr>
          <p:cNvGrpSpPr/>
          <p:nvPr/>
        </p:nvGrpSpPr>
        <p:grpSpPr>
          <a:xfrm>
            <a:off x="5380203" y="213299"/>
            <a:ext cx="2124221" cy="1822228"/>
            <a:chOff x="4888713" y="355457"/>
            <a:chExt cx="2288292" cy="1938662"/>
          </a:xfrm>
        </p:grpSpPr>
        <p:pic>
          <p:nvPicPr>
            <p:cNvPr id="14" name="Slika 13">
              <a:extLst>
                <a:ext uri="{FF2B5EF4-FFF2-40B4-BE49-F238E27FC236}">
                  <a16:creationId xmlns:a16="http://schemas.microsoft.com/office/drawing/2014/main" id="{16200CF2-4A34-EA3E-9392-B4CEB14E921B}"/>
                </a:ext>
              </a:extLst>
            </p:cNvPr>
            <p:cNvPicPr>
              <a:picLocks noChangeAspect="1"/>
            </p:cNvPicPr>
            <p:nvPr/>
          </p:nvPicPr>
          <p:blipFill rotWithShape="1">
            <a:blip r:embed="rId6"/>
            <a:srcRect l="5621" b="4786"/>
            <a:stretch/>
          </p:blipFill>
          <p:spPr>
            <a:xfrm>
              <a:off x="4888713" y="355457"/>
              <a:ext cx="2288292" cy="1552780"/>
            </a:xfrm>
            <a:prstGeom prst="rect">
              <a:avLst/>
            </a:prstGeom>
          </p:spPr>
        </p:pic>
        <p:sp>
          <p:nvSpPr>
            <p:cNvPr id="15" name="TekstniOkvir 14">
              <a:extLst>
                <a:ext uri="{FF2B5EF4-FFF2-40B4-BE49-F238E27FC236}">
                  <a16:creationId xmlns:a16="http://schemas.microsoft.com/office/drawing/2014/main" id="{1C3BDA4F-8F97-80D3-40A2-2F0671BF0A3E}"/>
                </a:ext>
              </a:extLst>
            </p:cNvPr>
            <p:cNvSpPr txBox="1"/>
            <p:nvPr/>
          </p:nvSpPr>
          <p:spPr>
            <a:xfrm>
              <a:off x="5124726" y="1924787"/>
              <a:ext cx="1782091" cy="369332"/>
            </a:xfrm>
            <a:prstGeom prst="rect">
              <a:avLst/>
            </a:prstGeom>
            <a:solidFill>
              <a:schemeClr val="accent4">
                <a:lumMod val="60000"/>
                <a:lumOff val="40000"/>
              </a:schemeClr>
            </a:solidFill>
          </p:spPr>
          <p:txBody>
            <a:bodyPr wrap="none" rtlCol="0">
              <a:spAutoFit/>
            </a:bodyPr>
            <a:lstStyle/>
            <a:p>
              <a:r>
                <a:rPr lang="hr-HR" dirty="0"/>
                <a:t>stanica s jezgrom</a:t>
              </a:r>
            </a:p>
          </p:txBody>
        </p:sp>
      </p:grpSp>
      <p:grpSp>
        <p:nvGrpSpPr>
          <p:cNvPr id="23" name="Grupa 22">
            <a:extLst>
              <a:ext uri="{FF2B5EF4-FFF2-40B4-BE49-F238E27FC236}">
                <a16:creationId xmlns:a16="http://schemas.microsoft.com/office/drawing/2014/main" id="{FA224819-F6E8-580E-C51F-B74A99476A71}"/>
              </a:ext>
            </a:extLst>
          </p:cNvPr>
          <p:cNvGrpSpPr/>
          <p:nvPr/>
        </p:nvGrpSpPr>
        <p:grpSpPr>
          <a:xfrm>
            <a:off x="7782241" y="62902"/>
            <a:ext cx="2073969" cy="2341957"/>
            <a:chOff x="7233083" y="445314"/>
            <a:chExt cx="2073969" cy="2341957"/>
          </a:xfrm>
        </p:grpSpPr>
        <p:pic>
          <p:nvPicPr>
            <p:cNvPr id="17" name="Slika 16">
              <a:extLst>
                <a:ext uri="{FF2B5EF4-FFF2-40B4-BE49-F238E27FC236}">
                  <a16:creationId xmlns:a16="http://schemas.microsoft.com/office/drawing/2014/main" id="{590F3468-C12C-1D13-4F44-BFD3DF9A00D4}"/>
                </a:ext>
              </a:extLst>
            </p:cNvPr>
            <p:cNvPicPr>
              <a:picLocks noChangeAspect="1"/>
            </p:cNvPicPr>
            <p:nvPr/>
          </p:nvPicPr>
          <p:blipFill>
            <a:blip r:embed="rId7"/>
            <a:stretch>
              <a:fillRect/>
            </a:stretch>
          </p:blipFill>
          <p:spPr>
            <a:xfrm>
              <a:off x="7233083" y="445314"/>
              <a:ext cx="2073969" cy="1956051"/>
            </a:xfrm>
            <a:prstGeom prst="rect">
              <a:avLst/>
            </a:prstGeom>
          </p:spPr>
        </p:pic>
        <p:sp>
          <p:nvSpPr>
            <p:cNvPr id="18" name="TekstniOkvir 17">
              <a:extLst>
                <a:ext uri="{FF2B5EF4-FFF2-40B4-BE49-F238E27FC236}">
                  <a16:creationId xmlns:a16="http://schemas.microsoft.com/office/drawing/2014/main" id="{DF0F38D3-8DCF-51C6-B606-2C4369D431FA}"/>
                </a:ext>
              </a:extLst>
            </p:cNvPr>
            <p:cNvSpPr txBox="1"/>
            <p:nvPr/>
          </p:nvSpPr>
          <p:spPr>
            <a:xfrm>
              <a:off x="7527075" y="2417939"/>
              <a:ext cx="1485984" cy="369332"/>
            </a:xfrm>
            <a:prstGeom prst="rect">
              <a:avLst/>
            </a:prstGeom>
            <a:solidFill>
              <a:schemeClr val="accent4">
                <a:lumMod val="60000"/>
                <a:lumOff val="40000"/>
              </a:schemeClr>
            </a:solidFill>
          </p:spPr>
          <p:txBody>
            <a:bodyPr wrap="none" rtlCol="0">
              <a:spAutoFit/>
            </a:bodyPr>
            <a:lstStyle/>
            <a:p>
              <a:r>
                <a:rPr lang="hr-HR" dirty="0"/>
                <a:t>ljudski genom</a:t>
              </a:r>
            </a:p>
          </p:txBody>
        </p:sp>
      </p:grpSp>
      <p:grpSp>
        <p:nvGrpSpPr>
          <p:cNvPr id="22" name="Grupa 21">
            <a:extLst>
              <a:ext uri="{FF2B5EF4-FFF2-40B4-BE49-F238E27FC236}">
                <a16:creationId xmlns:a16="http://schemas.microsoft.com/office/drawing/2014/main" id="{566768B0-B689-4862-25A7-05D23220939F}"/>
              </a:ext>
            </a:extLst>
          </p:cNvPr>
          <p:cNvGrpSpPr/>
          <p:nvPr/>
        </p:nvGrpSpPr>
        <p:grpSpPr>
          <a:xfrm>
            <a:off x="10189125" y="62666"/>
            <a:ext cx="1781141" cy="2498445"/>
            <a:chOff x="9363130" y="555915"/>
            <a:chExt cx="1781141" cy="2498445"/>
          </a:xfrm>
        </p:grpSpPr>
        <p:pic>
          <p:nvPicPr>
            <p:cNvPr id="20" name="Slika 19">
              <a:extLst>
                <a:ext uri="{FF2B5EF4-FFF2-40B4-BE49-F238E27FC236}">
                  <a16:creationId xmlns:a16="http://schemas.microsoft.com/office/drawing/2014/main" id="{7CB47EE6-C21D-27A2-1F6B-D8A5ACCD008F}"/>
                </a:ext>
              </a:extLst>
            </p:cNvPr>
            <p:cNvPicPr>
              <a:picLocks noChangeAspect="1"/>
            </p:cNvPicPr>
            <p:nvPr/>
          </p:nvPicPr>
          <p:blipFill>
            <a:blip r:embed="rId8"/>
            <a:stretch>
              <a:fillRect/>
            </a:stretch>
          </p:blipFill>
          <p:spPr>
            <a:xfrm>
              <a:off x="9363130" y="555915"/>
              <a:ext cx="1781141" cy="2110982"/>
            </a:xfrm>
            <a:prstGeom prst="rect">
              <a:avLst/>
            </a:prstGeom>
          </p:spPr>
        </p:pic>
        <p:sp>
          <p:nvSpPr>
            <p:cNvPr id="21" name="TekstniOkvir 20">
              <a:extLst>
                <a:ext uri="{FF2B5EF4-FFF2-40B4-BE49-F238E27FC236}">
                  <a16:creationId xmlns:a16="http://schemas.microsoft.com/office/drawing/2014/main" id="{DF1F7B38-D4A8-B5A9-7A8A-22020C141CDB}"/>
                </a:ext>
              </a:extLst>
            </p:cNvPr>
            <p:cNvSpPr txBox="1"/>
            <p:nvPr/>
          </p:nvSpPr>
          <p:spPr>
            <a:xfrm>
              <a:off x="9659082" y="2685028"/>
              <a:ext cx="1189236" cy="369332"/>
            </a:xfrm>
            <a:prstGeom prst="rect">
              <a:avLst/>
            </a:prstGeom>
            <a:solidFill>
              <a:schemeClr val="accent4">
                <a:lumMod val="60000"/>
                <a:lumOff val="40000"/>
              </a:schemeClr>
            </a:solidFill>
          </p:spPr>
          <p:txBody>
            <a:bodyPr wrap="none" rtlCol="0">
              <a:spAutoFit/>
            </a:bodyPr>
            <a:lstStyle/>
            <a:p>
              <a:r>
                <a:rPr lang="hr-HR" dirty="0"/>
                <a:t>kromosom</a:t>
              </a:r>
            </a:p>
          </p:txBody>
        </p:sp>
      </p:grpSp>
      <p:grpSp>
        <p:nvGrpSpPr>
          <p:cNvPr id="52" name="Grupa 51">
            <a:extLst>
              <a:ext uri="{FF2B5EF4-FFF2-40B4-BE49-F238E27FC236}">
                <a16:creationId xmlns:a16="http://schemas.microsoft.com/office/drawing/2014/main" id="{172892B1-8469-C1A4-DA93-060CCE464AC1}"/>
              </a:ext>
            </a:extLst>
          </p:cNvPr>
          <p:cNvGrpSpPr/>
          <p:nvPr/>
        </p:nvGrpSpPr>
        <p:grpSpPr>
          <a:xfrm>
            <a:off x="11002319" y="2771707"/>
            <a:ext cx="1142236" cy="2245621"/>
            <a:chOff x="10877231" y="3141040"/>
            <a:chExt cx="1142236" cy="2245621"/>
          </a:xfrm>
        </p:grpSpPr>
        <p:pic>
          <p:nvPicPr>
            <p:cNvPr id="29" name="Slika 28">
              <a:extLst>
                <a:ext uri="{FF2B5EF4-FFF2-40B4-BE49-F238E27FC236}">
                  <a16:creationId xmlns:a16="http://schemas.microsoft.com/office/drawing/2014/main" id="{8505675F-3701-392B-56E2-9EEA18B9956F}"/>
                </a:ext>
              </a:extLst>
            </p:cNvPr>
            <p:cNvPicPr>
              <a:picLocks noChangeAspect="1"/>
            </p:cNvPicPr>
            <p:nvPr/>
          </p:nvPicPr>
          <p:blipFill>
            <a:blip r:embed="rId9"/>
            <a:stretch>
              <a:fillRect/>
            </a:stretch>
          </p:blipFill>
          <p:spPr>
            <a:xfrm>
              <a:off x="11144271" y="3141040"/>
              <a:ext cx="542925" cy="1914525"/>
            </a:xfrm>
            <a:prstGeom prst="rect">
              <a:avLst/>
            </a:prstGeom>
          </p:spPr>
        </p:pic>
        <p:sp>
          <p:nvSpPr>
            <p:cNvPr id="37" name="TekstniOkvir 36">
              <a:extLst>
                <a:ext uri="{FF2B5EF4-FFF2-40B4-BE49-F238E27FC236}">
                  <a16:creationId xmlns:a16="http://schemas.microsoft.com/office/drawing/2014/main" id="{D05C1A8A-D4CA-B86A-BE9B-52A7C7037DE4}"/>
                </a:ext>
              </a:extLst>
            </p:cNvPr>
            <p:cNvSpPr txBox="1"/>
            <p:nvPr/>
          </p:nvSpPr>
          <p:spPr>
            <a:xfrm>
              <a:off x="10877231" y="5017329"/>
              <a:ext cx="1142236" cy="369332"/>
            </a:xfrm>
            <a:prstGeom prst="rect">
              <a:avLst/>
            </a:prstGeom>
            <a:solidFill>
              <a:schemeClr val="accent4">
                <a:lumMod val="60000"/>
                <a:lumOff val="40000"/>
              </a:schemeClr>
            </a:solidFill>
          </p:spPr>
          <p:txBody>
            <a:bodyPr wrap="none" rtlCol="0">
              <a:spAutoFit/>
            </a:bodyPr>
            <a:lstStyle/>
            <a:p>
              <a:r>
                <a:rPr lang="hr-HR" dirty="0"/>
                <a:t>kromatida</a:t>
              </a:r>
            </a:p>
          </p:txBody>
        </p:sp>
      </p:grpSp>
      <p:grpSp>
        <p:nvGrpSpPr>
          <p:cNvPr id="53" name="Grupa 52">
            <a:extLst>
              <a:ext uri="{FF2B5EF4-FFF2-40B4-BE49-F238E27FC236}">
                <a16:creationId xmlns:a16="http://schemas.microsoft.com/office/drawing/2014/main" id="{0D2F79A1-96B1-1912-235E-7495C690F9AE}"/>
              </a:ext>
            </a:extLst>
          </p:cNvPr>
          <p:cNvGrpSpPr/>
          <p:nvPr/>
        </p:nvGrpSpPr>
        <p:grpSpPr>
          <a:xfrm>
            <a:off x="9558515" y="3969577"/>
            <a:ext cx="1338472" cy="2793106"/>
            <a:chOff x="9285536" y="3608398"/>
            <a:chExt cx="1338472" cy="2793106"/>
          </a:xfrm>
        </p:grpSpPr>
        <p:pic>
          <p:nvPicPr>
            <p:cNvPr id="36" name="Slika 35">
              <a:extLst>
                <a:ext uri="{FF2B5EF4-FFF2-40B4-BE49-F238E27FC236}">
                  <a16:creationId xmlns:a16="http://schemas.microsoft.com/office/drawing/2014/main" id="{8E18A682-461E-B844-5B27-4A22CEA56777}"/>
                </a:ext>
              </a:extLst>
            </p:cNvPr>
            <p:cNvPicPr>
              <a:picLocks noChangeAspect="1"/>
            </p:cNvPicPr>
            <p:nvPr/>
          </p:nvPicPr>
          <p:blipFill>
            <a:blip r:embed="rId10"/>
            <a:stretch>
              <a:fillRect/>
            </a:stretch>
          </p:blipFill>
          <p:spPr>
            <a:xfrm rot="16200000">
              <a:off x="8869609" y="4045841"/>
              <a:ext cx="2130771" cy="1255885"/>
            </a:xfrm>
            <a:prstGeom prst="rect">
              <a:avLst/>
            </a:prstGeom>
          </p:spPr>
        </p:pic>
        <p:sp>
          <p:nvSpPr>
            <p:cNvPr id="38" name="TekstniOkvir 37">
              <a:extLst>
                <a:ext uri="{FF2B5EF4-FFF2-40B4-BE49-F238E27FC236}">
                  <a16:creationId xmlns:a16="http://schemas.microsoft.com/office/drawing/2014/main" id="{19F47B36-96CC-A585-11A8-997394829975}"/>
                </a:ext>
              </a:extLst>
            </p:cNvPr>
            <p:cNvSpPr txBox="1"/>
            <p:nvPr/>
          </p:nvSpPr>
          <p:spPr>
            <a:xfrm>
              <a:off x="9285536" y="5755173"/>
              <a:ext cx="1338472" cy="646331"/>
            </a:xfrm>
            <a:prstGeom prst="rect">
              <a:avLst/>
            </a:prstGeom>
            <a:solidFill>
              <a:schemeClr val="accent4">
                <a:lumMod val="60000"/>
                <a:lumOff val="40000"/>
              </a:schemeClr>
            </a:solidFill>
          </p:spPr>
          <p:txBody>
            <a:bodyPr wrap="square" rtlCol="0">
              <a:spAutoFit/>
            </a:bodyPr>
            <a:lstStyle/>
            <a:p>
              <a:pPr algn="ctr"/>
              <a:r>
                <a:rPr lang="hr-HR" dirty="0"/>
                <a:t>kromatinska </a:t>
              </a:r>
            </a:p>
            <a:p>
              <a:pPr algn="ctr"/>
              <a:r>
                <a:rPr lang="hr-HR" dirty="0"/>
                <a:t>petlja</a:t>
              </a:r>
            </a:p>
          </p:txBody>
        </p:sp>
      </p:grpSp>
      <p:grpSp>
        <p:nvGrpSpPr>
          <p:cNvPr id="54" name="Grupa 53">
            <a:extLst>
              <a:ext uri="{FF2B5EF4-FFF2-40B4-BE49-F238E27FC236}">
                <a16:creationId xmlns:a16="http://schemas.microsoft.com/office/drawing/2014/main" id="{F3A73A72-0071-6DF1-0130-71E4E56DFE78}"/>
              </a:ext>
            </a:extLst>
          </p:cNvPr>
          <p:cNvGrpSpPr/>
          <p:nvPr/>
        </p:nvGrpSpPr>
        <p:grpSpPr>
          <a:xfrm>
            <a:off x="8019481" y="3790125"/>
            <a:ext cx="1268552" cy="2992426"/>
            <a:chOff x="7831845" y="3847833"/>
            <a:chExt cx="1268552" cy="2992426"/>
          </a:xfrm>
        </p:grpSpPr>
        <p:pic>
          <p:nvPicPr>
            <p:cNvPr id="45" name="Slika 44">
              <a:extLst>
                <a:ext uri="{FF2B5EF4-FFF2-40B4-BE49-F238E27FC236}">
                  <a16:creationId xmlns:a16="http://schemas.microsoft.com/office/drawing/2014/main" id="{F8B33024-E9A8-D6F6-1BC8-45C4D5D52AD1}"/>
                </a:ext>
              </a:extLst>
            </p:cNvPr>
            <p:cNvPicPr>
              <a:picLocks noChangeAspect="1"/>
            </p:cNvPicPr>
            <p:nvPr/>
          </p:nvPicPr>
          <p:blipFill>
            <a:blip r:embed="rId11"/>
            <a:stretch>
              <a:fillRect/>
            </a:stretch>
          </p:blipFill>
          <p:spPr>
            <a:xfrm>
              <a:off x="7919351" y="3847833"/>
              <a:ext cx="1075518" cy="2338991"/>
            </a:xfrm>
            <a:prstGeom prst="rect">
              <a:avLst/>
            </a:prstGeom>
          </p:spPr>
        </p:pic>
        <p:sp>
          <p:nvSpPr>
            <p:cNvPr id="46" name="TekstniOkvir 45">
              <a:extLst>
                <a:ext uri="{FF2B5EF4-FFF2-40B4-BE49-F238E27FC236}">
                  <a16:creationId xmlns:a16="http://schemas.microsoft.com/office/drawing/2014/main" id="{0574D080-E5E0-2DDF-B357-93F9F36675AF}"/>
                </a:ext>
              </a:extLst>
            </p:cNvPr>
            <p:cNvSpPr txBox="1"/>
            <p:nvPr/>
          </p:nvSpPr>
          <p:spPr>
            <a:xfrm>
              <a:off x="7831845" y="6193928"/>
              <a:ext cx="1268552" cy="646331"/>
            </a:xfrm>
            <a:prstGeom prst="rect">
              <a:avLst/>
            </a:prstGeom>
            <a:solidFill>
              <a:schemeClr val="accent4">
                <a:lumMod val="60000"/>
                <a:lumOff val="40000"/>
              </a:schemeClr>
            </a:solidFill>
          </p:spPr>
          <p:txBody>
            <a:bodyPr wrap="none" rtlCol="0">
              <a:spAutoFit/>
            </a:bodyPr>
            <a:lstStyle/>
            <a:p>
              <a:pPr algn="ctr"/>
              <a:r>
                <a:rPr lang="hr-HR" dirty="0"/>
                <a:t>DNA </a:t>
              </a:r>
            </a:p>
            <a:p>
              <a:pPr algn="ctr"/>
              <a:r>
                <a:rPr lang="hr-HR" dirty="0"/>
                <a:t>oko histona</a:t>
              </a:r>
            </a:p>
          </p:txBody>
        </p:sp>
      </p:grpSp>
      <p:grpSp>
        <p:nvGrpSpPr>
          <p:cNvPr id="55" name="Grupa 54">
            <a:extLst>
              <a:ext uri="{FF2B5EF4-FFF2-40B4-BE49-F238E27FC236}">
                <a16:creationId xmlns:a16="http://schemas.microsoft.com/office/drawing/2014/main" id="{3A9CFEC0-AC39-F10C-1273-B49D265C8559}"/>
              </a:ext>
            </a:extLst>
          </p:cNvPr>
          <p:cNvGrpSpPr/>
          <p:nvPr/>
        </p:nvGrpSpPr>
        <p:grpSpPr>
          <a:xfrm>
            <a:off x="5817335" y="3173915"/>
            <a:ext cx="2014141" cy="3571410"/>
            <a:chOff x="5725134" y="3247987"/>
            <a:chExt cx="2014141" cy="3571410"/>
          </a:xfrm>
        </p:grpSpPr>
        <p:pic>
          <p:nvPicPr>
            <p:cNvPr id="1026" name="Picture 2">
              <a:extLst>
                <a:ext uri="{FF2B5EF4-FFF2-40B4-BE49-F238E27FC236}">
                  <a16:creationId xmlns:a16="http://schemas.microsoft.com/office/drawing/2014/main" id="{675DD061-ED5C-2675-AA0D-AA68BFABCE2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9053" t="2266" r="8119"/>
            <a:stretch/>
          </p:blipFill>
          <p:spPr bwMode="auto">
            <a:xfrm>
              <a:off x="6200422" y="3247987"/>
              <a:ext cx="999925" cy="2954048"/>
            </a:xfrm>
            <a:prstGeom prst="rect">
              <a:avLst/>
            </a:prstGeom>
            <a:noFill/>
            <a:extLst>
              <a:ext uri="{909E8E84-426E-40DD-AFC4-6F175D3DCCD1}">
                <a14:hiddenFill xmlns:a14="http://schemas.microsoft.com/office/drawing/2010/main">
                  <a:solidFill>
                    <a:srgbClr val="FFFFFF"/>
                  </a:solidFill>
                </a14:hiddenFill>
              </a:ext>
            </a:extLst>
          </p:spPr>
        </p:pic>
        <p:sp>
          <p:nvSpPr>
            <p:cNvPr id="47" name="TekstniOkvir 46">
              <a:extLst>
                <a:ext uri="{FF2B5EF4-FFF2-40B4-BE49-F238E27FC236}">
                  <a16:creationId xmlns:a16="http://schemas.microsoft.com/office/drawing/2014/main" id="{B885FAC2-1564-0A38-85DB-1B503229F171}"/>
                </a:ext>
              </a:extLst>
            </p:cNvPr>
            <p:cNvSpPr txBox="1"/>
            <p:nvPr/>
          </p:nvSpPr>
          <p:spPr>
            <a:xfrm>
              <a:off x="5725134" y="6173066"/>
              <a:ext cx="2014141" cy="646331"/>
            </a:xfrm>
            <a:prstGeom prst="rect">
              <a:avLst/>
            </a:prstGeom>
            <a:solidFill>
              <a:schemeClr val="accent4">
                <a:lumMod val="60000"/>
                <a:lumOff val="40000"/>
              </a:schemeClr>
            </a:solidFill>
          </p:spPr>
          <p:txBody>
            <a:bodyPr wrap="none" rtlCol="0">
              <a:spAutoFit/>
            </a:bodyPr>
            <a:lstStyle/>
            <a:p>
              <a:pPr algn="ctr"/>
              <a:r>
                <a:rPr lang="hr-HR" dirty="0"/>
                <a:t>DNA </a:t>
              </a:r>
            </a:p>
            <a:p>
              <a:pPr algn="ctr"/>
              <a:r>
                <a:rPr lang="hr-HR" dirty="0"/>
                <a:t>dvostruka zavojnica</a:t>
              </a:r>
            </a:p>
          </p:txBody>
        </p:sp>
      </p:grpSp>
      <p:grpSp>
        <p:nvGrpSpPr>
          <p:cNvPr id="56" name="Grupa 55">
            <a:extLst>
              <a:ext uri="{FF2B5EF4-FFF2-40B4-BE49-F238E27FC236}">
                <a16:creationId xmlns:a16="http://schemas.microsoft.com/office/drawing/2014/main" id="{C326CB8D-18B1-E429-1500-0C9E8F4CB3B4}"/>
              </a:ext>
            </a:extLst>
          </p:cNvPr>
          <p:cNvGrpSpPr/>
          <p:nvPr/>
        </p:nvGrpSpPr>
        <p:grpSpPr>
          <a:xfrm>
            <a:off x="2952842" y="4339625"/>
            <a:ext cx="1915799" cy="2460744"/>
            <a:chOff x="3511492" y="4175193"/>
            <a:chExt cx="1915799" cy="2460744"/>
          </a:xfrm>
        </p:grpSpPr>
        <p:pic>
          <p:nvPicPr>
            <p:cNvPr id="48" name="Slika 47">
              <a:extLst>
                <a:ext uri="{FF2B5EF4-FFF2-40B4-BE49-F238E27FC236}">
                  <a16:creationId xmlns:a16="http://schemas.microsoft.com/office/drawing/2014/main" id="{E61A9281-F22D-FDD6-3CF6-F4EB666AD2D6}"/>
                </a:ext>
              </a:extLst>
            </p:cNvPr>
            <p:cNvPicPr>
              <a:picLocks noChangeAspect="1"/>
            </p:cNvPicPr>
            <p:nvPr/>
          </p:nvPicPr>
          <p:blipFill rotWithShape="1">
            <a:blip r:embed="rId13"/>
            <a:srcRect t="13639"/>
            <a:stretch/>
          </p:blipFill>
          <p:spPr>
            <a:xfrm>
              <a:off x="3511492" y="4175193"/>
              <a:ext cx="1915799" cy="2091412"/>
            </a:xfrm>
            <a:prstGeom prst="rect">
              <a:avLst/>
            </a:prstGeom>
          </p:spPr>
        </p:pic>
        <p:sp>
          <p:nvSpPr>
            <p:cNvPr id="49" name="TekstniOkvir 48">
              <a:extLst>
                <a:ext uri="{FF2B5EF4-FFF2-40B4-BE49-F238E27FC236}">
                  <a16:creationId xmlns:a16="http://schemas.microsoft.com/office/drawing/2014/main" id="{8AAD4FDE-6482-A100-5472-AA6975D61A13}"/>
                </a:ext>
              </a:extLst>
            </p:cNvPr>
            <p:cNvSpPr txBox="1"/>
            <p:nvPr/>
          </p:nvSpPr>
          <p:spPr>
            <a:xfrm>
              <a:off x="3822091" y="6266605"/>
              <a:ext cx="1392946" cy="369332"/>
            </a:xfrm>
            <a:prstGeom prst="rect">
              <a:avLst/>
            </a:prstGeom>
            <a:solidFill>
              <a:schemeClr val="accent4">
                <a:lumMod val="60000"/>
                <a:lumOff val="40000"/>
              </a:schemeClr>
            </a:solidFill>
          </p:spPr>
          <p:txBody>
            <a:bodyPr wrap="none" rtlCol="0">
              <a:spAutoFit/>
            </a:bodyPr>
            <a:lstStyle/>
            <a:p>
              <a:pPr algn="ctr"/>
              <a:r>
                <a:rPr lang="hr-HR" dirty="0"/>
                <a:t>dušične baze</a:t>
              </a:r>
            </a:p>
          </p:txBody>
        </p:sp>
      </p:grpSp>
      <p:grpSp>
        <p:nvGrpSpPr>
          <p:cNvPr id="57" name="Grupa 56">
            <a:extLst>
              <a:ext uri="{FF2B5EF4-FFF2-40B4-BE49-F238E27FC236}">
                <a16:creationId xmlns:a16="http://schemas.microsoft.com/office/drawing/2014/main" id="{F4347F52-1F51-AC68-9C96-3B20C178C025}"/>
              </a:ext>
            </a:extLst>
          </p:cNvPr>
          <p:cNvGrpSpPr/>
          <p:nvPr/>
        </p:nvGrpSpPr>
        <p:grpSpPr>
          <a:xfrm>
            <a:off x="207692" y="4368141"/>
            <a:ext cx="2311707" cy="2414410"/>
            <a:chOff x="327798" y="3976039"/>
            <a:chExt cx="2646158" cy="2821243"/>
          </a:xfrm>
        </p:grpSpPr>
        <p:pic>
          <p:nvPicPr>
            <p:cNvPr id="50" name="Slika 49">
              <a:extLst>
                <a:ext uri="{FF2B5EF4-FFF2-40B4-BE49-F238E27FC236}">
                  <a16:creationId xmlns:a16="http://schemas.microsoft.com/office/drawing/2014/main" id="{4AB4350F-1FE3-E5CE-ADFA-554002B803FA}"/>
                </a:ext>
              </a:extLst>
            </p:cNvPr>
            <p:cNvPicPr>
              <a:picLocks noChangeAspect="1"/>
            </p:cNvPicPr>
            <p:nvPr/>
          </p:nvPicPr>
          <p:blipFill rotWithShape="1">
            <a:blip r:embed="rId14"/>
            <a:srcRect l="15671" t="2299" r="14641" b="5669"/>
            <a:stretch/>
          </p:blipFill>
          <p:spPr>
            <a:xfrm>
              <a:off x="327798" y="3976039"/>
              <a:ext cx="2646158" cy="2451911"/>
            </a:xfrm>
            <a:prstGeom prst="rect">
              <a:avLst/>
            </a:prstGeom>
          </p:spPr>
        </p:pic>
        <p:sp>
          <p:nvSpPr>
            <p:cNvPr id="51" name="TekstniOkvir 50">
              <a:extLst>
                <a:ext uri="{FF2B5EF4-FFF2-40B4-BE49-F238E27FC236}">
                  <a16:creationId xmlns:a16="http://schemas.microsoft.com/office/drawing/2014/main" id="{E2C6785F-6FA2-BBDD-F2E6-AFDBEC55A1BE}"/>
                </a:ext>
              </a:extLst>
            </p:cNvPr>
            <p:cNvSpPr txBox="1"/>
            <p:nvPr/>
          </p:nvSpPr>
          <p:spPr>
            <a:xfrm>
              <a:off x="1113710" y="6427950"/>
              <a:ext cx="1074333" cy="369332"/>
            </a:xfrm>
            <a:prstGeom prst="rect">
              <a:avLst/>
            </a:prstGeom>
            <a:solidFill>
              <a:schemeClr val="accent4">
                <a:lumMod val="60000"/>
                <a:lumOff val="40000"/>
              </a:schemeClr>
            </a:solidFill>
          </p:spPr>
          <p:txBody>
            <a:bodyPr wrap="none" rtlCol="0">
              <a:spAutoFit/>
            </a:bodyPr>
            <a:lstStyle/>
            <a:p>
              <a:pPr algn="ctr"/>
              <a:r>
                <a:rPr lang="hr-HR" dirty="0"/>
                <a:t>nukleotid</a:t>
              </a:r>
            </a:p>
          </p:txBody>
        </p:sp>
      </p:grpSp>
    </p:spTree>
    <p:extLst>
      <p:ext uri="{BB962C8B-B14F-4D97-AF65-F5344CB8AC3E}">
        <p14:creationId xmlns:p14="http://schemas.microsoft.com/office/powerpoint/2010/main" val="656815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A0ED8D-0C45-0B8C-0FA9-98EA7F4B2B54}"/>
              </a:ext>
            </a:extLst>
          </p:cNvPr>
          <p:cNvSpPr>
            <a:spLocks noGrp="1"/>
          </p:cNvSpPr>
          <p:nvPr>
            <p:ph type="title"/>
          </p:nvPr>
        </p:nvSpPr>
        <p:spPr/>
        <p:txBody>
          <a:bodyPr/>
          <a:lstStyle/>
          <a:p>
            <a:r>
              <a:rPr lang="hr-HR" dirty="0"/>
              <a:t>Uzorkovanje vlastite DNA</a:t>
            </a:r>
          </a:p>
        </p:txBody>
      </p:sp>
      <p:sp>
        <p:nvSpPr>
          <p:cNvPr id="3" name="Rezervirano mjesto sadržaja 2">
            <a:extLst>
              <a:ext uri="{FF2B5EF4-FFF2-40B4-BE49-F238E27FC236}">
                <a16:creationId xmlns:a16="http://schemas.microsoft.com/office/drawing/2014/main" id="{9B2E3281-070E-4278-C9B9-0923949367DF}"/>
              </a:ext>
            </a:extLst>
          </p:cNvPr>
          <p:cNvSpPr>
            <a:spLocks noGrp="1"/>
          </p:cNvSpPr>
          <p:nvPr>
            <p:ph idx="1"/>
          </p:nvPr>
        </p:nvSpPr>
        <p:spPr/>
        <p:txBody>
          <a:bodyPr/>
          <a:lstStyle/>
          <a:p>
            <a:pPr marL="514350" indent="-514350">
              <a:buAutoNum type="arabicPeriod"/>
            </a:pPr>
            <a:r>
              <a:rPr lang="hr-HR" dirty="0"/>
              <a:t>Tijekom par minuta žlicom </a:t>
            </a:r>
            <a:r>
              <a:rPr lang="hr-HR" b="1" dirty="0"/>
              <a:t>sastruži</a:t>
            </a:r>
            <a:r>
              <a:rPr lang="hr-HR" dirty="0"/>
              <a:t> unutarnju stranu obraza. (ponovi 3 puta)</a:t>
            </a:r>
          </a:p>
          <a:p>
            <a:pPr marL="514350" indent="-514350">
              <a:buAutoNum type="arabicPeriod"/>
            </a:pPr>
            <a:r>
              <a:rPr lang="hr-HR" dirty="0"/>
              <a:t>U čašu s puferom </a:t>
            </a:r>
            <a:r>
              <a:rPr lang="hr-HR" b="1" dirty="0"/>
              <a:t>dodaj </a:t>
            </a:r>
            <a:r>
              <a:rPr lang="hr-HR" dirty="0"/>
              <a:t>sadržaj usne sluznicu. (ponovi 3 puta)</a:t>
            </a:r>
          </a:p>
          <a:p>
            <a:pPr marL="514350" indent="-514350">
              <a:buAutoNum type="arabicPeriod"/>
            </a:pPr>
            <a:r>
              <a:rPr lang="hr-HR" b="1" dirty="0"/>
              <a:t>Promiješaj</a:t>
            </a:r>
            <a:r>
              <a:rPr lang="hr-HR" dirty="0"/>
              <a:t> i </a:t>
            </a:r>
            <a:r>
              <a:rPr lang="hr-HR" b="1" dirty="0"/>
              <a:t>Ostavi</a:t>
            </a:r>
            <a:r>
              <a:rPr lang="hr-HR" dirty="0"/>
              <a:t> stajati 5 min.</a:t>
            </a:r>
          </a:p>
          <a:p>
            <a:pPr marL="514350" indent="-514350">
              <a:buAutoNum type="arabicPeriod"/>
            </a:pPr>
            <a:r>
              <a:rPr lang="hr-HR" altLang="sr-Latn-RS" b="1" dirty="0"/>
              <a:t>D</a:t>
            </a:r>
            <a:r>
              <a:rPr lang="hr-HR" altLang="sr-Latn-RS" sz="2800" b="1" dirty="0"/>
              <a:t>odaj</a:t>
            </a:r>
            <a:r>
              <a:rPr lang="hr-HR" altLang="sr-Latn-RS" sz="2800" dirty="0"/>
              <a:t> 2-3 kapi otopine za čišćenje leća, polako </a:t>
            </a:r>
            <a:r>
              <a:rPr lang="hr-HR" altLang="sr-Latn-RS" sz="2800" b="1" dirty="0"/>
              <a:t>promiješaj </a:t>
            </a:r>
            <a:r>
              <a:rPr lang="hr-HR" altLang="sr-Latn-RS" sz="2800" dirty="0"/>
              <a:t>sadržaj u epruveti.</a:t>
            </a:r>
          </a:p>
          <a:p>
            <a:pPr marL="514350" indent="-514350">
              <a:buFont typeface="Arial" panose="020B0604020202020204" pitchFamily="34" charset="0"/>
              <a:buAutoNum type="arabicPeriod"/>
            </a:pPr>
            <a:r>
              <a:rPr lang="hr-HR" altLang="sr-Latn-RS" dirty="0"/>
              <a:t>N</a:t>
            </a:r>
            <a:r>
              <a:rPr lang="hr-HR" altLang="sr-Latn-RS" sz="2800" dirty="0"/>
              <a:t>akon 10-ak minuta, niz stjenku epruvete pažljivo </a:t>
            </a:r>
            <a:r>
              <a:rPr lang="hr-HR" altLang="sr-Latn-RS" sz="2800" b="1" dirty="0"/>
              <a:t>ulijte</a:t>
            </a:r>
            <a:r>
              <a:rPr lang="hr-HR" altLang="sr-Latn-RS" sz="2800" dirty="0"/>
              <a:t> 10 mL </a:t>
            </a:r>
            <a:r>
              <a:rPr lang="hr-HR" altLang="sr-Latn-RS" sz="2800" b="1" dirty="0"/>
              <a:t>hladnog</a:t>
            </a:r>
            <a:r>
              <a:rPr lang="hr-HR" altLang="sr-Latn-RS" sz="2800" dirty="0"/>
              <a:t> izopropanola, tako da se pojave dva sloja.</a:t>
            </a:r>
          </a:p>
          <a:p>
            <a:pPr marL="514350" indent="-514350">
              <a:buFont typeface="Arial" panose="020B0604020202020204" pitchFamily="34" charset="0"/>
              <a:buAutoNum type="arabicPeriod"/>
            </a:pPr>
            <a:r>
              <a:rPr lang="hr-HR" altLang="sr-Latn-RS" dirty="0"/>
              <a:t>E</a:t>
            </a:r>
            <a:r>
              <a:rPr lang="hr-HR" altLang="sr-Latn-RS" sz="2800" dirty="0"/>
              <a:t>pruvetu </a:t>
            </a:r>
            <a:r>
              <a:rPr lang="hr-HR" altLang="sr-Latn-RS" sz="2800" b="1" dirty="0"/>
              <a:t>odložite</a:t>
            </a:r>
            <a:r>
              <a:rPr lang="hr-HR" altLang="sr-Latn-RS" sz="2800" dirty="0"/>
              <a:t> na stalak i sačekaj 10-ak minuta.</a:t>
            </a:r>
          </a:p>
          <a:p>
            <a:pPr marL="514350" indent="-514350">
              <a:buFont typeface="Arial" panose="020B0604020202020204" pitchFamily="34" charset="0"/>
              <a:buAutoNum type="arabicPeriod"/>
            </a:pPr>
            <a:endParaRPr lang="hr-HR" altLang="sr-Latn-RS" sz="2800" dirty="0"/>
          </a:p>
          <a:p>
            <a:pPr marL="514350" indent="-514350">
              <a:buAutoNum type="arabicPeriod"/>
            </a:pPr>
            <a:endParaRPr lang="hr-HR" altLang="sr-Latn-RS" sz="2800" dirty="0"/>
          </a:p>
          <a:p>
            <a:pPr marL="514350" indent="-514350">
              <a:buAutoNum type="arabicPeriod"/>
            </a:pPr>
            <a:endParaRPr lang="hr-HR" dirty="0"/>
          </a:p>
          <a:p>
            <a:pPr marL="514350" indent="-514350">
              <a:buAutoNum type="arabicPeriod"/>
            </a:pPr>
            <a:endParaRPr lang="hr-HR" dirty="0"/>
          </a:p>
        </p:txBody>
      </p:sp>
    </p:spTree>
    <p:extLst>
      <p:ext uri="{BB962C8B-B14F-4D97-AF65-F5344CB8AC3E}">
        <p14:creationId xmlns:p14="http://schemas.microsoft.com/office/powerpoint/2010/main" val="1019069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A0ED8D-0C45-0B8C-0FA9-98EA7F4B2B54}"/>
              </a:ext>
            </a:extLst>
          </p:cNvPr>
          <p:cNvSpPr>
            <a:spLocks noGrp="1"/>
          </p:cNvSpPr>
          <p:nvPr>
            <p:ph type="title"/>
          </p:nvPr>
        </p:nvSpPr>
        <p:spPr/>
        <p:txBody>
          <a:bodyPr/>
          <a:lstStyle/>
          <a:p>
            <a:r>
              <a:rPr lang="hr-HR" dirty="0"/>
              <a:t>Uzorkovanje vlastite DNA…</a:t>
            </a:r>
          </a:p>
        </p:txBody>
      </p:sp>
      <p:sp>
        <p:nvSpPr>
          <p:cNvPr id="3" name="Rezervirano mjesto sadržaja 2">
            <a:extLst>
              <a:ext uri="{FF2B5EF4-FFF2-40B4-BE49-F238E27FC236}">
                <a16:creationId xmlns:a16="http://schemas.microsoft.com/office/drawing/2014/main" id="{9B2E3281-070E-4278-C9B9-0923949367DF}"/>
              </a:ext>
            </a:extLst>
          </p:cNvPr>
          <p:cNvSpPr>
            <a:spLocks noGrp="1"/>
          </p:cNvSpPr>
          <p:nvPr>
            <p:ph idx="1"/>
          </p:nvPr>
        </p:nvSpPr>
        <p:spPr/>
        <p:txBody>
          <a:bodyPr>
            <a:normAutofit/>
          </a:bodyPr>
          <a:lstStyle/>
          <a:p>
            <a:pPr marL="0" indent="0">
              <a:buNone/>
            </a:pPr>
            <a:r>
              <a:rPr lang="hr-HR" altLang="sr-Latn-RS" sz="2800" dirty="0"/>
              <a:t>7. Kapaljkom usisaj DNA (ili namotaj na drveni štapić) i prenesite u</a:t>
            </a:r>
          </a:p>
          <a:p>
            <a:pPr marL="0" indent="0">
              <a:buNone/>
            </a:pPr>
            <a:r>
              <a:rPr lang="hr-HR" altLang="sr-Latn-RS" dirty="0"/>
              <a:t>     </a:t>
            </a:r>
            <a:r>
              <a:rPr lang="hr-HR" altLang="sr-Latn-RS" sz="2800" dirty="0"/>
              <a:t>ependorfericu s  alkoholom.</a:t>
            </a:r>
          </a:p>
          <a:p>
            <a:pPr marL="0" indent="0">
              <a:buNone/>
            </a:pPr>
            <a:r>
              <a:rPr lang="hr-HR" altLang="sr-Latn-RS" dirty="0"/>
              <a:t>8. Vlastitu DNA ponesi sa sobom!</a:t>
            </a:r>
            <a:endParaRPr lang="hr-HR" altLang="sr-Latn-RS" sz="2800" dirty="0"/>
          </a:p>
          <a:p>
            <a:pPr marL="514350" indent="-514350">
              <a:buFont typeface="Arial" panose="020B0604020202020204" pitchFamily="34" charset="0"/>
              <a:buAutoNum type="arabicPeriod"/>
            </a:pPr>
            <a:endParaRPr lang="hr-HR" altLang="sr-Latn-RS" sz="2800" dirty="0"/>
          </a:p>
          <a:p>
            <a:pPr marL="514350" indent="-514350">
              <a:buFont typeface="Arial" panose="020B0604020202020204" pitchFamily="34" charset="0"/>
              <a:buAutoNum type="arabicPeriod"/>
            </a:pPr>
            <a:endParaRPr lang="hr-HR" altLang="sr-Latn-RS" sz="2800" dirty="0"/>
          </a:p>
          <a:p>
            <a:pPr marL="514350" indent="-514350">
              <a:buAutoNum type="arabicPeriod"/>
            </a:pPr>
            <a:endParaRPr lang="hr-HR" altLang="sr-Latn-RS" sz="2800" dirty="0"/>
          </a:p>
          <a:p>
            <a:pPr marL="514350" indent="-514350">
              <a:buAutoNum type="arabicPeriod"/>
            </a:pPr>
            <a:endParaRPr lang="hr-HR" dirty="0"/>
          </a:p>
          <a:p>
            <a:pPr marL="514350" indent="-514350">
              <a:buAutoNum type="arabicPeriod"/>
            </a:pPr>
            <a:endParaRPr lang="hr-HR" dirty="0"/>
          </a:p>
        </p:txBody>
      </p:sp>
      <p:pic>
        <p:nvPicPr>
          <p:cNvPr id="7" name="Slika 6">
            <a:extLst>
              <a:ext uri="{FF2B5EF4-FFF2-40B4-BE49-F238E27FC236}">
                <a16:creationId xmlns:a16="http://schemas.microsoft.com/office/drawing/2014/main" id="{293831E0-5A31-6066-C4CF-DA21C50DC4C4}"/>
              </a:ext>
            </a:extLst>
          </p:cNvPr>
          <p:cNvPicPr>
            <a:picLocks noChangeAspect="1"/>
          </p:cNvPicPr>
          <p:nvPr/>
        </p:nvPicPr>
        <p:blipFill>
          <a:blip r:embed="rId2"/>
          <a:stretch>
            <a:fillRect/>
          </a:stretch>
        </p:blipFill>
        <p:spPr>
          <a:xfrm>
            <a:off x="6810263" y="2597321"/>
            <a:ext cx="2304488" cy="2511770"/>
          </a:xfrm>
          <a:prstGeom prst="rect">
            <a:avLst/>
          </a:prstGeom>
        </p:spPr>
      </p:pic>
    </p:spTree>
    <p:extLst>
      <p:ext uri="{BB962C8B-B14F-4D97-AF65-F5344CB8AC3E}">
        <p14:creationId xmlns:p14="http://schemas.microsoft.com/office/powerpoint/2010/main" val="2366719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C0E719B6-BE8A-2549-2E5F-0B9B7ABF86FF}"/>
              </a:ext>
            </a:extLst>
          </p:cNvPr>
          <p:cNvSpPr>
            <a:spLocks noGrp="1"/>
          </p:cNvSpPr>
          <p:nvPr>
            <p:ph type="title"/>
          </p:nvPr>
        </p:nvSpPr>
        <p:spPr/>
        <p:txBody>
          <a:bodyPr/>
          <a:lstStyle/>
          <a:p>
            <a:r>
              <a:rPr lang="hr-HR" dirty="0"/>
              <a:t>III. Dio radionice</a:t>
            </a:r>
          </a:p>
        </p:txBody>
      </p:sp>
      <p:sp>
        <p:nvSpPr>
          <p:cNvPr id="5" name="Rezervirano mjesto teksta 4">
            <a:extLst>
              <a:ext uri="{FF2B5EF4-FFF2-40B4-BE49-F238E27FC236}">
                <a16:creationId xmlns:a16="http://schemas.microsoft.com/office/drawing/2014/main" id="{D1952023-4011-18E0-AE18-D13E1F813911}"/>
              </a:ext>
            </a:extLst>
          </p:cNvPr>
          <p:cNvSpPr>
            <a:spLocks noGrp="1"/>
          </p:cNvSpPr>
          <p:nvPr>
            <p:ph type="body" idx="1"/>
          </p:nvPr>
        </p:nvSpPr>
        <p:spPr/>
        <p:txBody>
          <a:bodyPr/>
          <a:lstStyle/>
          <a:p>
            <a:r>
              <a:rPr lang="hr-HR" dirty="0"/>
              <a:t>Probij šifru</a:t>
            </a:r>
          </a:p>
        </p:txBody>
      </p:sp>
      <p:pic>
        <p:nvPicPr>
          <p:cNvPr id="3074" name="Picture 2" descr="Royaltyfree, Dibujo, Arte imagen png - imagen transparente descarga gratuita">
            <a:extLst>
              <a:ext uri="{FF2B5EF4-FFF2-40B4-BE49-F238E27FC236}">
                <a16:creationId xmlns:a16="http://schemas.microsoft.com/office/drawing/2014/main" id="{39B5938D-9EEB-7492-51BE-74B0F57DD28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963" b="90000" l="10000" r="90000">
                        <a14:foregroundMark x1="49111" y1="9352" x2="32889" y2="8796"/>
                        <a14:foregroundMark x1="46222" y1="8426" x2="42000" y2="7963"/>
                      </a14:backgroundRemoval>
                    </a14:imgEffect>
                  </a14:imgLayer>
                </a14:imgProps>
              </a:ext>
              <a:ext uri="{28A0092B-C50C-407E-A947-70E740481C1C}">
                <a14:useLocalDpi xmlns:a14="http://schemas.microsoft.com/office/drawing/2010/main" val="0"/>
              </a:ext>
            </a:extLst>
          </a:blip>
          <a:srcRect/>
          <a:stretch>
            <a:fillRect/>
          </a:stretch>
        </p:blipFill>
        <p:spPr bwMode="auto">
          <a:xfrm>
            <a:off x="6811259" y="768350"/>
            <a:ext cx="4120299" cy="4944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898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kstniOkvir 1">
            <a:extLst>
              <a:ext uri="{FF2B5EF4-FFF2-40B4-BE49-F238E27FC236}">
                <a16:creationId xmlns:a16="http://schemas.microsoft.com/office/drawing/2014/main" id="{0F9E930D-D848-4FB9-BA8B-CF9F045582EB}"/>
              </a:ext>
            </a:extLst>
          </p:cNvPr>
          <p:cNvSpPr txBox="1">
            <a:spLocks noChangeArrowheads="1"/>
          </p:cNvSpPr>
          <p:nvPr/>
        </p:nvSpPr>
        <p:spPr bwMode="auto">
          <a:xfrm>
            <a:off x="1301129" y="1629250"/>
            <a:ext cx="89138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hr-HR" altLang="sr-Latn-RS" sz="2400" b="1" dirty="0">
                <a:solidFill>
                  <a:srgbClr val="7030A0"/>
                </a:solidFill>
                <a:latin typeface="Comic Sans MS" panose="030F0702030302020204" pitchFamily="66" charset="0"/>
              </a:rPr>
              <a:t>DNA</a:t>
            </a:r>
            <a:r>
              <a:rPr lang="hr-HR" altLang="sr-Latn-RS" sz="2400" dirty="0">
                <a:latin typeface="Comic Sans MS" panose="030F0702030302020204" pitchFamily="66" charset="0"/>
              </a:rPr>
              <a:t>                       </a:t>
            </a:r>
            <a:r>
              <a:rPr lang="hr-HR" altLang="sr-Latn-RS" sz="2400" b="1" dirty="0">
                <a:solidFill>
                  <a:schemeClr val="accent6">
                    <a:lumMod val="75000"/>
                  </a:schemeClr>
                </a:solidFill>
                <a:latin typeface="Comic Sans MS" panose="030F0702030302020204" pitchFamily="66" charset="0"/>
              </a:rPr>
              <a:t>mRNA</a:t>
            </a:r>
            <a:r>
              <a:rPr lang="hr-HR" altLang="sr-Latn-RS" sz="2400" dirty="0">
                <a:latin typeface="Comic Sans MS" panose="030F0702030302020204" pitchFamily="66" charset="0"/>
              </a:rPr>
              <a:t>                       </a:t>
            </a:r>
            <a:r>
              <a:rPr lang="hr-HR" altLang="sr-Latn-RS" sz="2400" b="1" dirty="0">
                <a:solidFill>
                  <a:srgbClr val="FF0066"/>
                </a:solidFill>
                <a:latin typeface="Comic Sans MS" panose="030F0702030302020204" pitchFamily="66" charset="0"/>
              </a:rPr>
              <a:t>tRNA</a:t>
            </a:r>
          </a:p>
          <a:p>
            <a:pPr>
              <a:lnSpc>
                <a:spcPct val="100000"/>
              </a:lnSpc>
              <a:spcBef>
                <a:spcPct val="0"/>
              </a:spcBef>
              <a:buFontTx/>
              <a:buNone/>
            </a:pPr>
            <a:r>
              <a:rPr lang="hr-HR" altLang="sr-Latn-RS" sz="2400" dirty="0">
                <a:latin typeface="Comic Sans MS" panose="030F0702030302020204" pitchFamily="66" charset="0"/>
              </a:rPr>
              <a:t>(kôd)                      (kodon)                  (antikodon)</a:t>
            </a:r>
            <a:endParaRPr lang="hr-HR" altLang="sr-Latn-RS" sz="1800" dirty="0">
              <a:latin typeface="Comic Sans MS" panose="030F0702030302020204" pitchFamily="66" charset="0"/>
            </a:endParaRPr>
          </a:p>
        </p:txBody>
      </p:sp>
      <p:sp>
        <p:nvSpPr>
          <p:cNvPr id="45060" name="TekstniOkvir 2">
            <a:extLst>
              <a:ext uri="{FF2B5EF4-FFF2-40B4-BE49-F238E27FC236}">
                <a16:creationId xmlns:a16="http://schemas.microsoft.com/office/drawing/2014/main" id="{3CBCFC3F-480D-4689-95D9-77A0696774D1}"/>
              </a:ext>
            </a:extLst>
          </p:cNvPr>
          <p:cNvSpPr txBox="1">
            <a:spLocks noChangeArrowheads="1"/>
          </p:cNvSpPr>
          <p:nvPr/>
        </p:nvSpPr>
        <p:spPr bwMode="auto">
          <a:xfrm>
            <a:off x="2309192" y="1537175"/>
            <a:ext cx="19970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hr-HR" altLang="sr-Latn-RS" sz="2000" dirty="0">
                <a:latin typeface="Comic Sans MS" panose="030F0702030302020204" pitchFamily="66" charset="0"/>
              </a:rPr>
              <a:t>prepisivanje</a:t>
            </a:r>
          </a:p>
          <a:p>
            <a:pPr>
              <a:lnSpc>
                <a:spcPct val="100000"/>
              </a:lnSpc>
              <a:spcBef>
                <a:spcPct val="0"/>
              </a:spcBef>
              <a:buFontTx/>
              <a:buNone/>
            </a:pPr>
            <a:endParaRPr lang="hr-HR" altLang="sr-Latn-RS" sz="2000" dirty="0">
              <a:latin typeface="Comic Sans MS" panose="030F0702030302020204" pitchFamily="66" charset="0"/>
            </a:endParaRPr>
          </a:p>
          <a:p>
            <a:pPr>
              <a:lnSpc>
                <a:spcPct val="100000"/>
              </a:lnSpc>
              <a:spcBef>
                <a:spcPct val="0"/>
              </a:spcBef>
              <a:buFontTx/>
              <a:buNone/>
            </a:pPr>
            <a:r>
              <a:rPr lang="hr-HR" altLang="sr-Latn-RS" sz="2000" b="1" dirty="0">
                <a:solidFill>
                  <a:srgbClr val="0070C0"/>
                </a:solidFill>
                <a:latin typeface="Comic Sans MS" panose="030F0702030302020204" pitchFamily="66" charset="0"/>
              </a:rPr>
              <a:t>transkripcija</a:t>
            </a:r>
          </a:p>
        </p:txBody>
      </p:sp>
      <p:cxnSp>
        <p:nvCxnSpPr>
          <p:cNvPr id="5" name="Ravni poveznik sa strelicom 4">
            <a:extLst>
              <a:ext uri="{FF2B5EF4-FFF2-40B4-BE49-F238E27FC236}">
                <a16:creationId xmlns:a16="http://schemas.microsoft.com/office/drawing/2014/main" id="{55AEE346-2814-4544-A8A9-A78262DB1B58}"/>
              </a:ext>
            </a:extLst>
          </p:cNvPr>
          <p:cNvCxnSpPr>
            <a:cxnSpLocks/>
          </p:cNvCxnSpPr>
          <p:nvPr/>
        </p:nvCxnSpPr>
        <p:spPr>
          <a:xfrm>
            <a:off x="2309191" y="2045175"/>
            <a:ext cx="1739900" cy="0"/>
          </a:xfrm>
          <a:prstGeom prst="straightConnector1">
            <a:avLst/>
          </a:prstGeom>
          <a:ln w="19050">
            <a:prstDash val="dashDot"/>
            <a:tailEnd type="triangle"/>
          </a:ln>
        </p:spPr>
        <p:style>
          <a:lnRef idx="1">
            <a:schemeClr val="dk1"/>
          </a:lnRef>
          <a:fillRef idx="0">
            <a:schemeClr val="dk1"/>
          </a:fillRef>
          <a:effectRef idx="0">
            <a:schemeClr val="dk1"/>
          </a:effectRef>
          <a:fontRef idx="minor">
            <a:schemeClr val="tx1"/>
          </a:fontRef>
        </p:style>
      </p:cxnSp>
      <p:cxnSp>
        <p:nvCxnSpPr>
          <p:cNvPr id="7" name="Ravni poveznik sa strelicom 6">
            <a:extLst>
              <a:ext uri="{FF2B5EF4-FFF2-40B4-BE49-F238E27FC236}">
                <a16:creationId xmlns:a16="http://schemas.microsoft.com/office/drawing/2014/main" id="{C489C628-C122-401A-9E5D-7197E3BFCC44}"/>
              </a:ext>
            </a:extLst>
          </p:cNvPr>
          <p:cNvCxnSpPr>
            <a:cxnSpLocks/>
          </p:cNvCxnSpPr>
          <p:nvPr/>
        </p:nvCxnSpPr>
        <p:spPr>
          <a:xfrm>
            <a:off x="5263528" y="2045175"/>
            <a:ext cx="1581150" cy="0"/>
          </a:xfrm>
          <a:prstGeom prst="straightConnector1">
            <a:avLst/>
          </a:prstGeom>
          <a:ln w="19050">
            <a:prstDash val="dashDot"/>
            <a:tailEnd type="triangle"/>
          </a:ln>
        </p:spPr>
        <p:style>
          <a:lnRef idx="1">
            <a:schemeClr val="dk1"/>
          </a:lnRef>
          <a:fillRef idx="0">
            <a:schemeClr val="dk1"/>
          </a:fillRef>
          <a:effectRef idx="0">
            <a:schemeClr val="dk1"/>
          </a:effectRef>
          <a:fontRef idx="minor">
            <a:schemeClr val="tx1"/>
          </a:fontRef>
        </p:style>
      </p:cxnSp>
      <p:sp>
        <p:nvSpPr>
          <p:cNvPr id="45063" name="TekstniOkvir 8">
            <a:extLst>
              <a:ext uri="{FF2B5EF4-FFF2-40B4-BE49-F238E27FC236}">
                <a16:creationId xmlns:a16="http://schemas.microsoft.com/office/drawing/2014/main" id="{C4EBB834-17DC-4807-90F4-2AFF07ACBD75}"/>
              </a:ext>
            </a:extLst>
          </p:cNvPr>
          <p:cNvSpPr txBox="1">
            <a:spLocks noChangeArrowheads="1"/>
          </p:cNvSpPr>
          <p:nvPr/>
        </p:nvSpPr>
        <p:spPr bwMode="auto">
          <a:xfrm>
            <a:off x="5263529" y="1567337"/>
            <a:ext cx="19970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hr-HR" altLang="sr-Latn-RS" sz="2000" dirty="0">
                <a:latin typeface="Comic Sans MS" panose="030F0702030302020204" pitchFamily="66" charset="0"/>
              </a:rPr>
              <a:t>prevođenje</a:t>
            </a:r>
          </a:p>
          <a:p>
            <a:pPr>
              <a:lnSpc>
                <a:spcPct val="100000"/>
              </a:lnSpc>
              <a:spcBef>
                <a:spcPct val="0"/>
              </a:spcBef>
              <a:buFontTx/>
              <a:buNone/>
            </a:pPr>
            <a:endParaRPr lang="hr-HR" altLang="sr-Latn-RS" sz="2000" dirty="0">
              <a:latin typeface="Comic Sans MS" panose="030F0702030302020204" pitchFamily="66" charset="0"/>
            </a:endParaRPr>
          </a:p>
          <a:p>
            <a:pPr>
              <a:lnSpc>
                <a:spcPct val="100000"/>
              </a:lnSpc>
              <a:spcBef>
                <a:spcPct val="0"/>
              </a:spcBef>
              <a:buFontTx/>
              <a:buNone/>
            </a:pPr>
            <a:r>
              <a:rPr lang="hr-HR" altLang="sr-Latn-RS" sz="2000" b="1" dirty="0">
                <a:solidFill>
                  <a:srgbClr val="FF9900"/>
                </a:solidFill>
                <a:latin typeface="Comic Sans MS" panose="030F0702030302020204" pitchFamily="66" charset="0"/>
              </a:rPr>
              <a:t>translacija</a:t>
            </a:r>
          </a:p>
        </p:txBody>
      </p:sp>
      <p:cxnSp>
        <p:nvCxnSpPr>
          <p:cNvPr id="12" name="Ravni poveznik sa strelicom 11">
            <a:extLst>
              <a:ext uri="{FF2B5EF4-FFF2-40B4-BE49-F238E27FC236}">
                <a16:creationId xmlns:a16="http://schemas.microsoft.com/office/drawing/2014/main" id="{00EE8BBA-6F73-47E6-8BA8-D167B579EE0B}"/>
              </a:ext>
            </a:extLst>
          </p:cNvPr>
          <p:cNvCxnSpPr>
            <a:cxnSpLocks/>
          </p:cNvCxnSpPr>
          <p:nvPr/>
        </p:nvCxnSpPr>
        <p:spPr>
          <a:xfrm>
            <a:off x="8170241" y="2045175"/>
            <a:ext cx="868362" cy="0"/>
          </a:xfrm>
          <a:prstGeom prst="straightConnector1">
            <a:avLst/>
          </a:prstGeom>
          <a:ln w="19050">
            <a:prstDash val="dashDot"/>
            <a:tailEnd type="triangle"/>
          </a:ln>
        </p:spPr>
        <p:style>
          <a:lnRef idx="1">
            <a:schemeClr val="dk1"/>
          </a:lnRef>
          <a:fillRef idx="0">
            <a:schemeClr val="dk1"/>
          </a:fillRef>
          <a:effectRef idx="0">
            <a:schemeClr val="dk1"/>
          </a:effectRef>
          <a:fontRef idx="minor">
            <a:schemeClr val="tx1"/>
          </a:fontRef>
        </p:style>
      </p:cxnSp>
      <p:sp>
        <p:nvSpPr>
          <p:cNvPr id="45065" name="TekstniOkvir 12">
            <a:extLst>
              <a:ext uri="{FF2B5EF4-FFF2-40B4-BE49-F238E27FC236}">
                <a16:creationId xmlns:a16="http://schemas.microsoft.com/office/drawing/2014/main" id="{F207DD8D-8C0B-49D5-9ECB-F3DA0659C4A5}"/>
              </a:ext>
            </a:extLst>
          </p:cNvPr>
          <p:cNvSpPr txBox="1">
            <a:spLocks noChangeArrowheads="1"/>
          </p:cNvSpPr>
          <p:nvPr/>
        </p:nvSpPr>
        <p:spPr bwMode="auto">
          <a:xfrm>
            <a:off x="9100517" y="1738787"/>
            <a:ext cx="1247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hr-HR" altLang="sr-Latn-RS" sz="2000" dirty="0">
                <a:latin typeface="Comic Sans MS" panose="030F0702030302020204" pitchFamily="66" charset="0"/>
              </a:rPr>
              <a:t>protein</a:t>
            </a:r>
          </a:p>
        </p:txBody>
      </p:sp>
      <p:sp>
        <p:nvSpPr>
          <p:cNvPr id="45066" name="TekstniOkvir 13">
            <a:extLst>
              <a:ext uri="{FF2B5EF4-FFF2-40B4-BE49-F238E27FC236}">
                <a16:creationId xmlns:a16="http://schemas.microsoft.com/office/drawing/2014/main" id="{BC07DE30-4C69-42ED-AFE1-D3892A24ED3A}"/>
              </a:ext>
            </a:extLst>
          </p:cNvPr>
          <p:cNvSpPr txBox="1">
            <a:spLocks noChangeArrowheads="1"/>
          </p:cNvSpPr>
          <p:nvPr/>
        </p:nvSpPr>
        <p:spPr bwMode="auto">
          <a:xfrm>
            <a:off x="4049091" y="814864"/>
            <a:ext cx="62992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hr-HR" altLang="sr-Latn-RS" sz="2000" b="1" dirty="0">
                <a:solidFill>
                  <a:srgbClr val="FF0000"/>
                </a:solidFill>
                <a:latin typeface="Comic Sans MS" panose="030F0702030302020204" pitchFamily="66" charset="0"/>
              </a:rPr>
              <a:t>JEZGRA                CITOPLAZMA (ribosom)</a:t>
            </a:r>
          </a:p>
        </p:txBody>
      </p:sp>
      <p:pic>
        <p:nvPicPr>
          <p:cNvPr id="10" name="Slika 2">
            <a:extLst>
              <a:ext uri="{FF2B5EF4-FFF2-40B4-BE49-F238E27FC236}">
                <a16:creationId xmlns:a16="http://schemas.microsoft.com/office/drawing/2014/main" id="{C48323B5-BF73-4619-A99B-9D095EB48B1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3332" y="2569049"/>
            <a:ext cx="7800392" cy="2905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3E959E-E0CE-C776-50FC-EE36635D0F1F}"/>
              </a:ext>
            </a:extLst>
          </p:cNvPr>
          <p:cNvSpPr>
            <a:spLocks noGrp="1"/>
          </p:cNvSpPr>
          <p:nvPr>
            <p:ph type="title"/>
          </p:nvPr>
        </p:nvSpPr>
        <p:spPr/>
        <p:txBody>
          <a:bodyPr/>
          <a:lstStyle/>
          <a:p>
            <a:r>
              <a:rPr lang="hr-HR" dirty="0"/>
              <a:t>RADIONICA</a:t>
            </a:r>
          </a:p>
        </p:txBody>
      </p:sp>
      <p:sp>
        <p:nvSpPr>
          <p:cNvPr id="3" name="Rezervirano mjesto sadržaja 2">
            <a:extLst>
              <a:ext uri="{FF2B5EF4-FFF2-40B4-BE49-F238E27FC236}">
                <a16:creationId xmlns:a16="http://schemas.microsoft.com/office/drawing/2014/main" id="{7C39DC1A-8C3E-B62A-DA61-8EFB4243C806}"/>
              </a:ext>
            </a:extLst>
          </p:cNvPr>
          <p:cNvSpPr>
            <a:spLocks noGrp="1"/>
          </p:cNvSpPr>
          <p:nvPr>
            <p:ph idx="1"/>
          </p:nvPr>
        </p:nvSpPr>
        <p:spPr/>
        <p:txBody>
          <a:bodyPr>
            <a:normAutofit fontScale="92500" lnSpcReduction="10000"/>
          </a:bodyPr>
          <a:lstStyle/>
          <a:p>
            <a:pPr fontAlgn="auto">
              <a:spcAft>
                <a:spcPts val="0"/>
              </a:spcAft>
              <a:defRPr/>
            </a:pPr>
            <a:r>
              <a:rPr lang="hr-HR" dirty="0"/>
              <a:t>CILJ RADIONICE: izolirati DNA iz kivija (jagode) i vlastitu DNA, koristeći svakodnevni materijal i promatrati njen fizički izgled.</a:t>
            </a:r>
          </a:p>
          <a:p>
            <a:pPr fontAlgn="auto">
              <a:spcAft>
                <a:spcPts val="0"/>
              </a:spcAft>
              <a:defRPr/>
            </a:pPr>
            <a:r>
              <a:rPr lang="hr-HR" dirty="0"/>
              <a:t>ODGOJNO-OBRAZOVNI ISHODI:</a:t>
            </a:r>
          </a:p>
          <a:p>
            <a:pPr marL="0" indent="0" fontAlgn="auto">
              <a:spcAft>
                <a:spcPts val="0"/>
              </a:spcAft>
              <a:buNone/>
              <a:defRPr/>
            </a:pPr>
            <a:r>
              <a:rPr lang="hr-HR" dirty="0"/>
              <a:t>1. Izvodi pokus izolacije vlastite DNA molekule i molekule DNA iz voća. </a:t>
            </a:r>
          </a:p>
          <a:p>
            <a:pPr marL="0" indent="0" fontAlgn="auto">
              <a:spcAft>
                <a:spcPts val="0"/>
              </a:spcAft>
              <a:buNone/>
              <a:defRPr/>
            </a:pPr>
            <a:r>
              <a:rPr lang="hr-HR" dirty="0"/>
              <a:t>2. Istražuje odnos gena s algoritmom njihove tjelesne ekspresije. </a:t>
            </a:r>
          </a:p>
          <a:p>
            <a:pPr marL="0" indent="0" fontAlgn="auto">
              <a:spcAft>
                <a:spcPts val="0"/>
              </a:spcAft>
              <a:buNone/>
              <a:defRPr/>
            </a:pPr>
            <a:r>
              <a:rPr lang="hr-HR" dirty="0"/>
              <a:t>3. Izrađuje model životinje prema genetskoj šifri.</a:t>
            </a:r>
          </a:p>
          <a:p>
            <a:pPr marL="0" indent="0" fontAlgn="auto">
              <a:spcAft>
                <a:spcPts val="0"/>
              </a:spcAft>
              <a:buNone/>
              <a:defRPr/>
            </a:pPr>
            <a:r>
              <a:rPr lang="hr-HR" dirty="0"/>
              <a:t>4. Opisuje važnost i utjecaja sekvencioniranja DNA molekule na vlastiti život.</a:t>
            </a:r>
          </a:p>
          <a:p>
            <a:pPr marL="0" indent="0" fontAlgn="auto">
              <a:spcAft>
                <a:spcPts val="0"/>
              </a:spcAft>
              <a:buNone/>
              <a:defRPr/>
            </a:pPr>
            <a:r>
              <a:rPr lang="hr-HR" dirty="0"/>
              <a:t>5. Razvija transverzalne i prirodoznanstvene vještine.</a:t>
            </a:r>
          </a:p>
          <a:p>
            <a:pPr marL="0" indent="0" fontAlgn="auto">
              <a:spcAft>
                <a:spcPts val="0"/>
              </a:spcAft>
              <a:buNone/>
              <a:defRPr/>
            </a:pPr>
            <a:endParaRPr lang="hr-HR" dirty="0"/>
          </a:p>
          <a:p>
            <a:pPr fontAlgn="auto">
              <a:spcAft>
                <a:spcPts val="0"/>
              </a:spcAft>
              <a:defRPr/>
            </a:pPr>
            <a:r>
              <a:rPr lang="hr-HR" dirty="0"/>
              <a:t>KLJUČNI POJMOVI: ekstrakcija (izolacija), DNA, </a:t>
            </a:r>
            <a:r>
              <a:rPr lang="sv-SE" dirty="0"/>
              <a:t>RNA, gen, sinteza proteina</a:t>
            </a:r>
            <a:endParaRPr lang="hr-HR" dirty="0"/>
          </a:p>
          <a:p>
            <a:endParaRPr lang="hr-HR" dirty="0"/>
          </a:p>
        </p:txBody>
      </p:sp>
    </p:spTree>
    <p:extLst>
      <p:ext uri="{BB962C8B-B14F-4D97-AF65-F5344CB8AC3E}">
        <p14:creationId xmlns:p14="http://schemas.microsoft.com/office/powerpoint/2010/main" val="697800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niOkvir 2">
            <a:extLst>
              <a:ext uri="{FF2B5EF4-FFF2-40B4-BE49-F238E27FC236}">
                <a16:creationId xmlns:a16="http://schemas.microsoft.com/office/drawing/2014/main" id="{74459EA5-9223-4432-9558-50BB37D77691}"/>
              </a:ext>
            </a:extLst>
          </p:cNvPr>
          <p:cNvSpPr txBox="1"/>
          <p:nvPr/>
        </p:nvSpPr>
        <p:spPr>
          <a:xfrm>
            <a:off x="316203" y="1440097"/>
            <a:ext cx="5310155" cy="5386090"/>
          </a:xfrm>
          <a:prstGeom prst="rect">
            <a:avLst/>
          </a:prstGeom>
          <a:noFill/>
        </p:spPr>
        <p:txBody>
          <a:bodyPr wrap="square">
            <a:spAutoFit/>
          </a:bodyPr>
          <a:lstStyle/>
          <a:p>
            <a:pPr marL="285750" indent="-285750">
              <a:buFontTx/>
              <a:buChar char="-"/>
              <a:defRPr/>
            </a:pPr>
            <a:r>
              <a:rPr lang="hr-HR" sz="2400" dirty="0">
                <a:solidFill>
                  <a:srgbClr val="0070C0"/>
                </a:solidFill>
                <a:latin typeface="Comic Sans MS" panose="030F0702030302020204" pitchFamily="66" charset="0"/>
              </a:rPr>
              <a:t>glasnička RNA </a:t>
            </a:r>
            <a:r>
              <a:rPr lang="hr-HR" sz="2400" dirty="0">
                <a:latin typeface="Comic Sans MS" panose="030F0702030302020204" pitchFamily="66" charset="0"/>
              </a:rPr>
              <a:t>(mRNA, messenger RNA) – iz jezgre izlazi u </a:t>
            </a:r>
            <a:r>
              <a:rPr lang="hr-HR" sz="2400" dirty="0" err="1">
                <a:latin typeface="Comic Sans MS" panose="030F0702030302020204" pitchFamily="66" charset="0"/>
              </a:rPr>
              <a:t>citoplzmu</a:t>
            </a:r>
            <a:r>
              <a:rPr lang="hr-HR" sz="2400" dirty="0">
                <a:latin typeface="Comic Sans MS" panose="030F0702030302020204" pitchFamily="66" charset="0"/>
              </a:rPr>
              <a:t>, na </a:t>
            </a:r>
            <a:r>
              <a:rPr lang="hr-HR" sz="2400" dirty="0" err="1">
                <a:latin typeface="Comic Sans MS" panose="030F0702030302020204" pitchFamily="66" charset="0"/>
              </a:rPr>
              <a:t>ribosome</a:t>
            </a:r>
            <a:r>
              <a:rPr lang="hr-HR" sz="2400" dirty="0">
                <a:latin typeface="Comic Sans MS" panose="030F0702030302020204" pitchFamily="66" charset="0"/>
              </a:rPr>
              <a:t>, s uputom za sintezu proteina</a:t>
            </a:r>
          </a:p>
          <a:p>
            <a:pPr marL="285750" indent="-285750">
              <a:buFontTx/>
              <a:buChar char="-"/>
              <a:defRPr/>
            </a:pPr>
            <a:endParaRPr lang="hr-HR" sz="2400" dirty="0">
              <a:latin typeface="Comic Sans MS" panose="030F0702030302020204" pitchFamily="66" charset="0"/>
            </a:endParaRPr>
          </a:p>
          <a:p>
            <a:pPr marL="285750" indent="-285750">
              <a:buFontTx/>
              <a:buChar char="-"/>
              <a:defRPr/>
            </a:pPr>
            <a:r>
              <a:rPr lang="hr-HR" sz="2400" dirty="0">
                <a:solidFill>
                  <a:srgbClr val="7030A0"/>
                </a:solidFill>
                <a:latin typeface="Comic Sans MS" panose="030F0702030302020204" pitchFamily="66" charset="0"/>
              </a:rPr>
              <a:t>transportna RNA </a:t>
            </a:r>
            <a:r>
              <a:rPr lang="hr-HR" sz="2400" dirty="0">
                <a:latin typeface="Comic Sans MS" panose="030F0702030302020204" pitchFamily="66" charset="0"/>
              </a:rPr>
              <a:t>(</a:t>
            </a:r>
            <a:r>
              <a:rPr lang="hr-HR" sz="2400" dirty="0" err="1">
                <a:latin typeface="Comic Sans MS" panose="030F0702030302020204" pitchFamily="66" charset="0"/>
              </a:rPr>
              <a:t>tRNA</a:t>
            </a:r>
            <a:r>
              <a:rPr lang="hr-HR" sz="2400" dirty="0">
                <a:latin typeface="Comic Sans MS" panose="030F0702030302020204" pitchFamily="66" charset="0"/>
              </a:rPr>
              <a:t>) – kroz citoplazmu prenosi odgovarajuću aminokiselinu do </a:t>
            </a:r>
            <a:r>
              <a:rPr lang="hr-HR" sz="2400" dirty="0" err="1">
                <a:latin typeface="Comic Sans MS" panose="030F0702030302020204" pitchFamily="66" charset="0"/>
              </a:rPr>
              <a:t>ribosoma</a:t>
            </a:r>
            <a:endParaRPr lang="hr-HR" sz="2400" dirty="0">
              <a:latin typeface="Comic Sans MS" panose="030F0702030302020204" pitchFamily="66" charset="0"/>
            </a:endParaRPr>
          </a:p>
          <a:p>
            <a:pPr>
              <a:defRPr/>
            </a:pPr>
            <a:endParaRPr lang="hr-HR" sz="2400" dirty="0">
              <a:latin typeface="Comic Sans MS" panose="030F0702030302020204" pitchFamily="66" charset="0"/>
            </a:endParaRPr>
          </a:p>
          <a:p>
            <a:pPr marL="285750" indent="-285750">
              <a:buFontTx/>
              <a:buChar char="-"/>
              <a:defRPr/>
            </a:pPr>
            <a:r>
              <a:rPr lang="hr-HR" sz="2400" dirty="0" err="1">
                <a:solidFill>
                  <a:srgbClr val="00B050"/>
                </a:solidFill>
                <a:latin typeface="Comic Sans MS" panose="030F0702030302020204" pitchFamily="66" charset="0"/>
              </a:rPr>
              <a:t>ribosomska</a:t>
            </a:r>
            <a:r>
              <a:rPr lang="hr-HR" sz="2400" dirty="0">
                <a:solidFill>
                  <a:srgbClr val="00B050"/>
                </a:solidFill>
                <a:latin typeface="Comic Sans MS" panose="030F0702030302020204" pitchFamily="66" charset="0"/>
              </a:rPr>
              <a:t> RNA </a:t>
            </a:r>
            <a:r>
              <a:rPr lang="hr-HR" sz="2400" dirty="0">
                <a:latin typeface="Comic Sans MS" panose="030F0702030302020204" pitchFamily="66" charset="0"/>
              </a:rPr>
              <a:t>(</a:t>
            </a:r>
            <a:r>
              <a:rPr lang="hr-HR" sz="2400" dirty="0" err="1">
                <a:latin typeface="Comic Sans MS" panose="030F0702030302020204" pitchFamily="66" charset="0"/>
              </a:rPr>
              <a:t>rRNA</a:t>
            </a:r>
            <a:r>
              <a:rPr lang="hr-HR" sz="2400" dirty="0">
                <a:latin typeface="Comic Sans MS" panose="030F0702030302020204" pitchFamily="66" charset="0"/>
              </a:rPr>
              <a:t>)- zajedno s </a:t>
            </a:r>
            <a:r>
              <a:rPr lang="hr-HR" sz="2400" dirty="0" err="1">
                <a:latin typeface="Comic Sans MS" panose="030F0702030302020204" pitchFamily="66" charset="0"/>
              </a:rPr>
              <a:t>proetinima</a:t>
            </a:r>
            <a:r>
              <a:rPr lang="hr-HR" sz="2400" dirty="0">
                <a:latin typeface="Comic Sans MS" panose="030F0702030302020204" pitchFamily="66" charset="0"/>
              </a:rPr>
              <a:t> izgrađuje </a:t>
            </a:r>
            <a:r>
              <a:rPr lang="hr-HR" sz="2400" dirty="0" err="1">
                <a:latin typeface="Comic Sans MS" panose="030F0702030302020204" pitchFamily="66" charset="0"/>
              </a:rPr>
              <a:t>ribosome</a:t>
            </a:r>
            <a:endParaRPr lang="hr-HR" sz="2400" dirty="0">
              <a:latin typeface="Comic Sans MS" panose="030F0702030302020204" pitchFamily="66" charset="0"/>
            </a:endParaRPr>
          </a:p>
          <a:p>
            <a:pPr>
              <a:defRPr/>
            </a:pPr>
            <a:endParaRPr lang="hr-HR" sz="2000" dirty="0">
              <a:latin typeface="Comic Sans MS" panose="030F0702030302020204" pitchFamily="66" charset="0"/>
            </a:endParaRPr>
          </a:p>
          <a:p>
            <a:pPr marL="285750" indent="-285750">
              <a:buFontTx/>
              <a:buChar char="-"/>
              <a:defRPr/>
            </a:pPr>
            <a:r>
              <a:rPr lang="hr-HR" sz="2000" i="1" dirty="0">
                <a:latin typeface="Comic Sans MS" panose="030F0702030302020204" pitchFamily="66" charset="0"/>
              </a:rPr>
              <a:t>male RNA (mikro RNA ili miRNA) – važne za regulaciju nastanka proteina</a:t>
            </a:r>
          </a:p>
          <a:p>
            <a:pPr>
              <a:defRPr/>
            </a:pPr>
            <a:r>
              <a:rPr lang="hr-HR" sz="2000" i="1" dirty="0">
                <a:latin typeface="Comic Sans MS" panose="030F0702030302020204" pitchFamily="66" charset="0"/>
              </a:rPr>
              <a:t>                                                        </a:t>
            </a:r>
          </a:p>
        </p:txBody>
      </p:sp>
      <p:sp>
        <p:nvSpPr>
          <p:cNvPr id="3" name="TekstniOkvir 1">
            <a:extLst>
              <a:ext uri="{FF2B5EF4-FFF2-40B4-BE49-F238E27FC236}">
                <a16:creationId xmlns:a16="http://schemas.microsoft.com/office/drawing/2014/main" id="{643C870C-AB5C-4C73-B7B7-008D253E1292}"/>
              </a:ext>
            </a:extLst>
          </p:cNvPr>
          <p:cNvSpPr txBox="1">
            <a:spLocks noChangeArrowheads="1"/>
          </p:cNvSpPr>
          <p:nvPr/>
        </p:nvSpPr>
        <p:spPr bwMode="auto">
          <a:xfrm>
            <a:off x="637156" y="429955"/>
            <a:ext cx="342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hr-HR" altLang="sr-Latn-RS" sz="2400" b="1" dirty="0">
                <a:solidFill>
                  <a:srgbClr val="FF0000"/>
                </a:solidFill>
                <a:latin typeface="Comic Sans MS" panose="030F0702030302020204" pitchFamily="66" charset="0"/>
              </a:rPr>
              <a:t>Tipovi molekula RNA</a:t>
            </a:r>
          </a:p>
        </p:txBody>
      </p:sp>
      <p:pic>
        <p:nvPicPr>
          <p:cNvPr id="5" name="Slika 2">
            <a:extLst>
              <a:ext uri="{FF2B5EF4-FFF2-40B4-BE49-F238E27FC236}">
                <a16:creationId xmlns:a16="http://schemas.microsoft.com/office/drawing/2014/main" id="{511449C0-FF7D-4665-89A5-2DDB29CAE00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26358" y="429955"/>
            <a:ext cx="6599711" cy="315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lika 4">
            <a:extLst>
              <a:ext uri="{FF2B5EF4-FFF2-40B4-BE49-F238E27FC236}">
                <a16:creationId xmlns:a16="http://schemas.microsoft.com/office/drawing/2014/main" id="{056FA123-D8E8-4745-90DC-298BEBE92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295"/>
          <a:stretch>
            <a:fillRect/>
          </a:stretch>
        </p:blipFill>
        <p:spPr bwMode="auto">
          <a:xfrm>
            <a:off x="7821821" y="4063532"/>
            <a:ext cx="41910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923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niOkvir 5">
            <a:extLst>
              <a:ext uri="{FF2B5EF4-FFF2-40B4-BE49-F238E27FC236}">
                <a16:creationId xmlns:a16="http://schemas.microsoft.com/office/drawing/2014/main" id="{C375CC36-AE6A-4A8E-A248-C37DA4D7EA3A}"/>
              </a:ext>
            </a:extLst>
          </p:cNvPr>
          <p:cNvSpPr txBox="1">
            <a:spLocks noChangeArrowheads="1"/>
          </p:cNvSpPr>
          <p:nvPr/>
        </p:nvSpPr>
        <p:spPr bwMode="auto">
          <a:xfrm>
            <a:off x="1102179" y="250922"/>
            <a:ext cx="83359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Wingdings" panose="05000000000000000000" pitchFamily="2" charset="2"/>
              <a:buChar char="Ø"/>
            </a:pPr>
            <a:r>
              <a:rPr lang="hr-HR" altLang="sr-Latn-RS" sz="2400" dirty="0">
                <a:latin typeface="Comic Sans MS" panose="030F0702030302020204" pitchFamily="66" charset="0"/>
              </a:rPr>
              <a:t>peptidi koji nastaju na temelju informacije pohranjene u genomu postupno se smataju i nastaju funkcionalni PROTEINI</a:t>
            </a:r>
          </a:p>
        </p:txBody>
      </p:sp>
      <p:pic>
        <p:nvPicPr>
          <p:cNvPr id="3" name="Slika 2">
            <a:extLst>
              <a:ext uri="{FF2B5EF4-FFF2-40B4-BE49-F238E27FC236}">
                <a16:creationId xmlns:a16="http://schemas.microsoft.com/office/drawing/2014/main" id="{40C4343B-98F8-49BE-8BA8-9B38FF819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24" r="1068"/>
          <a:stretch>
            <a:fillRect/>
          </a:stretch>
        </p:blipFill>
        <p:spPr bwMode="auto">
          <a:xfrm>
            <a:off x="1102179" y="2576092"/>
            <a:ext cx="8816975"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0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niOkvir 1">
            <a:extLst>
              <a:ext uri="{FF2B5EF4-FFF2-40B4-BE49-F238E27FC236}">
                <a16:creationId xmlns:a16="http://schemas.microsoft.com/office/drawing/2014/main" id="{F4F2809F-5C46-4AA2-82E7-7A8D7E407251}"/>
              </a:ext>
            </a:extLst>
          </p:cNvPr>
          <p:cNvSpPr txBox="1"/>
          <p:nvPr/>
        </p:nvSpPr>
        <p:spPr>
          <a:xfrm>
            <a:off x="4883151" y="1878013"/>
            <a:ext cx="1946275" cy="1016000"/>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endParaRPr lang="hr-HR" sz="2000" b="1" dirty="0">
              <a:latin typeface="Comic Sans MS" panose="030F0702030302020204" pitchFamily="66" charset="0"/>
            </a:endParaRPr>
          </a:p>
          <a:p>
            <a:pPr algn="ctr">
              <a:defRPr/>
            </a:pPr>
            <a:r>
              <a:rPr lang="hr-HR" sz="2000" b="1" dirty="0">
                <a:latin typeface="Comic Sans MS" panose="030F0702030302020204" pitchFamily="66" charset="0"/>
              </a:rPr>
              <a:t>PROTEINI</a:t>
            </a:r>
          </a:p>
          <a:p>
            <a:pPr algn="ctr">
              <a:defRPr/>
            </a:pPr>
            <a:endParaRPr lang="hr-HR" sz="2000" b="1" dirty="0">
              <a:latin typeface="Comic Sans MS" panose="030F0702030302020204" pitchFamily="66" charset="0"/>
            </a:endParaRPr>
          </a:p>
        </p:txBody>
      </p:sp>
      <p:cxnSp>
        <p:nvCxnSpPr>
          <p:cNvPr id="4" name="Ravni poveznik sa strelicom 3">
            <a:extLst>
              <a:ext uri="{FF2B5EF4-FFF2-40B4-BE49-F238E27FC236}">
                <a16:creationId xmlns:a16="http://schemas.microsoft.com/office/drawing/2014/main" id="{416E5141-927E-47DA-BA89-2C351E37A76C}"/>
              </a:ext>
            </a:extLst>
          </p:cNvPr>
          <p:cNvCxnSpPr>
            <a:cxnSpLocks/>
          </p:cNvCxnSpPr>
          <p:nvPr/>
        </p:nvCxnSpPr>
        <p:spPr>
          <a:xfrm>
            <a:off x="5856288" y="2946400"/>
            <a:ext cx="0" cy="712788"/>
          </a:xfrm>
          <a:prstGeom prst="straightConnector1">
            <a:avLst/>
          </a:prstGeom>
          <a:ln w="12700">
            <a:prstDash val="lgDash"/>
            <a:tailEnd type="none"/>
          </a:ln>
        </p:spPr>
        <p:style>
          <a:lnRef idx="1">
            <a:schemeClr val="dk1"/>
          </a:lnRef>
          <a:fillRef idx="0">
            <a:schemeClr val="dk1"/>
          </a:fillRef>
          <a:effectRef idx="0">
            <a:schemeClr val="dk1"/>
          </a:effectRef>
          <a:fontRef idx="minor">
            <a:schemeClr val="tx1"/>
          </a:fontRef>
        </p:style>
      </p:cxnSp>
      <p:sp>
        <p:nvSpPr>
          <p:cNvPr id="9220" name="TekstniOkvir 4">
            <a:extLst>
              <a:ext uri="{FF2B5EF4-FFF2-40B4-BE49-F238E27FC236}">
                <a16:creationId xmlns:a16="http://schemas.microsoft.com/office/drawing/2014/main" id="{7A91CAEB-591D-40F0-9BCC-6B69655D27A3}"/>
              </a:ext>
            </a:extLst>
          </p:cNvPr>
          <p:cNvSpPr txBox="1">
            <a:spLocks noChangeArrowheads="1"/>
          </p:cNvSpPr>
          <p:nvPr/>
        </p:nvSpPr>
        <p:spPr bwMode="auto">
          <a:xfrm>
            <a:off x="5846763" y="2946400"/>
            <a:ext cx="1403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hr-HR" altLang="sr-Latn-RS" sz="2000" i="1">
                <a:latin typeface="Comic Sans MS" panose="030F0702030302020204" pitchFamily="66" charset="0"/>
              </a:rPr>
              <a:t>uloge</a:t>
            </a:r>
          </a:p>
        </p:txBody>
      </p:sp>
      <p:sp>
        <p:nvSpPr>
          <p:cNvPr id="7" name="TekstniOkvir 6">
            <a:extLst>
              <a:ext uri="{FF2B5EF4-FFF2-40B4-BE49-F238E27FC236}">
                <a16:creationId xmlns:a16="http://schemas.microsoft.com/office/drawing/2014/main" id="{DC7CF661-AE73-4B9E-9D57-5DED3DC3C61D}"/>
              </a:ext>
            </a:extLst>
          </p:cNvPr>
          <p:cNvSpPr txBox="1"/>
          <p:nvPr/>
        </p:nvSpPr>
        <p:spPr>
          <a:xfrm>
            <a:off x="1765300" y="4235450"/>
            <a:ext cx="1919288" cy="400050"/>
          </a:xfrm>
          <a:prstGeom prst="rect">
            <a:avLst/>
          </a:prstGeom>
          <a:solidFill>
            <a:srgbClr val="FF7C80"/>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hr-HR" sz="2000" b="1" i="1" dirty="0">
                <a:latin typeface="Comic Sans MS" panose="030F0702030302020204" pitchFamily="66" charset="0"/>
              </a:rPr>
              <a:t>strukturna</a:t>
            </a:r>
          </a:p>
        </p:txBody>
      </p:sp>
      <p:sp>
        <p:nvSpPr>
          <p:cNvPr id="9223" name="TekstniOkvir 10">
            <a:extLst>
              <a:ext uri="{FF2B5EF4-FFF2-40B4-BE49-F238E27FC236}">
                <a16:creationId xmlns:a16="http://schemas.microsoft.com/office/drawing/2014/main" id="{FF667928-A014-47FD-88B5-92DD28D8079A}"/>
              </a:ext>
            </a:extLst>
          </p:cNvPr>
          <p:cNvSpPr txBox="1">
            <a:spLocks noChangeArrowheads="1"/>
          </p:cNvSpPr>
          <p:nvPr/>
        </p:nvSpPr>
        <p:spPr bwMode="auto">
          <a:xfrm>
            <a:off x="6223000" y="4791075"/>
            <a:ext cx="194468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hr-HR" altLang="sr-Latn-RS" sz="2000" i="1">
                <a:solidFill>
                  <a:srgbClr val="00B050"/>
                </a:solidFill>
                <a:latin typeface="Comic Sans MS" panose="030F0702030302020204" pitchFamily="66" charset="0"/>
              </a:rPr>
              <a:t>štite organizam od bolesti, antitijela</a:t>
            </a:r>
          </a:p>
        </p:txBody>
      </p:sp>
      <p:sp>
        <p:nvSpPr>
          <p:cNvPr id="9224" name="TekstniOkvir 11">
            <a:extLst>
              <a:ext uri="{FF2B5EF4-FFF2-40B4-BE49-F238E27FC236}">
                <a16:creationId xmlns:a16="http://schemas.microsoft.com/office/drawing/2014/main" id="{848F8DFE-EAD8-474F-8C81-04B68BAD2A6A}"/>
              </a:ext>
            </a:extLst>
          </p:cNvPr>
          <p:cNvSpPr txBox="1">
            <a:spLocks noChangeArrowheads="1"/>
          </p:cNvSpPr>
          <p:nvPr/>
        </p:nvSpPr>
        <p:spPr bwMode="auto">
          <a:xfrm>
            <a:off x="8588376" y="4800601"/>
            <a:ext cx="18399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hr-HR" altLang="sr-Latn-RS" sz="2000" i="1">
                <a:solidFill>
                  <a:srgbClr val="D61AB2"/>
                </a:solidFill>
                <a:latin typeface="Comic Sans MS" panose="030F0702030302020204" pitchFamily="66" charset="0"/>
              </a:rPr>
              <a:t>ubrzavaju kemijske reakcije + hormoni</a:t>
            </a:r>
          </a:p>
        </p:txBody>
      </p:sp>
      <p:sp>
        <p:nvSpPr>
          <p:cNvPr id="9225" name="TekstniOkvir 12">
            <a:extLst>
              <a:ext uri="{FF2B5EF4-FFF2-40B4-BE49-F238E27FC236}">
                <a16:creationId xmlns:a16="http://schemas.microsoft.com/office/drawing/2014/main" id="{3C420CCB-286B-4C56-82E4-B86AB42C27D8}"/>
              </a:ext>
            </a:extLst>
          </p:cNvPr>
          <p:cNvSpPr txBox="1">
            <a:spLocks noChangeArrowheads="1"/>
          </p:cNvSpPr>
          <p:nvPr/>
        </p:nvSpPr>
        <p:spPr bwMode="auto">
          <a:xfrm>
            <a:off x="1603376" y="4752975"/>
            <a:ext cx="229711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hr-HR" altLang="sr-Latn-RS" sz="2000" i="1">
                <a:solidFill>
                  <a:srgbClr val="FF0000"/>
                </a:solidFill>
                <a:latin typeface="Comic Sans MS" panose="030F0702030302020204" pitchFamily="66" charset="0"/>
              </a:rPr>
              <a:t>dio su stanične membrane, izgrađuju ribosome, čine stanični kostur…</a:t>
            </a:r>
          </a:p>
        </p:txBody>
      </p:sp>
      <p:sp>
        <p:nvSpPr>
          <p:cNvPr id="9226" name="TekstniOkvir 13">
            <a:extLst>
              <a:ext uri="{FF2B5EF4-FFF2-40B4-BE49-F238E27FC236}">
                <a16:creationId xmlns:a16="http://schemas.microsoft.com/office/drawing/2014/main" id="{AA29E6F9-B438-4BE0-BA19-660FF5E882F9}"/>
              </a:ext>
            </a:extLst>
          </p:cNvPr>
          <p:cNvSpPr txBox="1">
            <a:spLocks noChangeArrowheads="1"/>
          </p:cNvSpPr>
          <p:nvPr/>
        </p:nvSpPr>
        <p:spPr bwMode="auto">
          <a:xfrm>
            <a:off x="3933826" y="4767264"/>
            <a:ext cx="20351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hr-HR" altLang="sr-Latn-RS" sz="2000" i="1" dirty="0">
                <a:solidFill>
                  <a:schemeClr val="accent4">
                    <a:lumMod val="50000"/>
                  </a:schemeClr>
                </a:solidFill>
                <a:latin typeface="Comic Sans MS" panose="030F0702030302020204" pitchFamily="66" charset="0"/>
              </a:rPr>
              <a:t>reguliraju osnovne molekularne procese</a:t>
            </a:r>
          </a:p>
        </p:txBody>
      </p:sp>
      <p:sp>
        <p:nvSpPr>
          <p:cNvPr id="9232" name="TekstniOkvir 35">
            <a:extLst>
              <a:ext uri="{FF2B5EF4-FFF2-40B4-BE49-F238E27FC236}">
                <a16:creationId xmlns:a16="http://schemas.microsoft.com/office/drawing/2014/main" id="{BD760475-DCCF-4971-A480-DCBE5938F4B2}"/>
              </a:ext>
            </a:extLst>
          </p:cNvPr>
          <p:cNvSpPr txBox="1">
            <a:spLocks noChangeArrowheads="1"/>
          </p:cNvSpPr>
          <p:nvPr/>
        </p:nvSpPr>
        <p:spPr bwMode="auto">
          <a:xfrm>
            <a:off x="3281364" y="847725"/>
            <a:ext cx="656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hr-HR" altLang="sr-Latn-RS" sz="2000" dirty="0">
                <a:latin typeface="Comic Sans MS" panose="030F0702030302020204" pitchFamily="66" charset="0"/>
              </a:rPr>
              <a:t>molekule od kojih su izgrađena sva živa bića</a:t>
            </a:r>
          </a:p>
        </p:txBody>
      </p:sp>
      <p:cxnSp>
        <p:nvCxnSpPr>
          <p:cNvPr id="93" name="Ravni poveznik sa strelicom 92">
            <a:extLst>
              <a:ext uri="{FF2B5EF4-FFF2-40B4-BE49-F238E27FC236}">
                <a16:creationId xmlns:a16="http://schemas.microsoft.com/office/drawing/2014/main" id="{96B7AB46-6854-4DAE-8853-8965AAE184C2}"/>
              </a:ext>
            </a:extLst>
          </p:cNvPr>
          <p:cNvCxnSpPr>
            <a:cxnSpLocks/>
          </p:cNvCxnSpPr>
          <p:nvPr/>
        </p:nvCxnSpPr>
        <p:spPr>
          <a:xfrm flipV="1">
            <a:off x="5856288" y="1247775"/>
            <a:ext cx="0" cy="585788"/>
          </a:xfrm>
          <a:prstGeom prst="straightConnector1">
            <a:avLst/>
          </a:prstGeom>
          <a:ln w="12700">
            <a:prstDash val="lgDash"/>
            <a:tailEnd type="triangle"/>
          </a:ln>
        </p:spPr>
        <p:style>
          <a:lnRef idx="1">
            <a:schemeClr val="dk1"/>
          </a:lnRef>
          <a:fillRef idx="0">
            <a:schemeClr val="dk1"/>
          </a:fillRef>
          <a:effectRef idx="0">
            <a:schemeClr val="dk1"/>
          </a:effectRef>
          <a:fontRef idx="minor">
            <a:schemeClr val="tx1"/>
          </a:fontRef>
        </p:style>
      </p:cxnSp>
      <p:sp>
        <p:nvSpPr>
          <p:cNvPr id="31" name="TekstniOkvir 30">
            <a:extLst>
              <a:ext uri="{FF2B5EF4-FFF2-40B4-BE49-F238E27FC236}">
                <a16:creationId xmlns:a16="http://schemas.microsoft.com/office/drawing/2014/main" id="{C8BA91D8-0C6C-4C18-8EE4-F97049BD6B4F}"/>
              </a:ext>
            </a:extLst>
          </p:cNvPr>
          <p:cNvSpPr txBox="1"/>
          <p:nvPr/>
        </p:nvSpPr>
        <p:spPr>
          <a:xfrm>
            <a:off x="4014789" y="4222750"/>
            <a:ext cx="1919287" cy="40005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hr-HR" sz="2000" b="1" i="1" dirty="0">
                <a:latin typeface="Comic Sans MS" panose="030F0702030302020204" pitchFamily="66" charset="0"/>
              </a:rPr>
              <a:t>regulacijska</a:t>
            </a:r>
          </a:p>
        </p:txBody>
      </p:sp>
      <p:sp>
        <p:nvSpPr>
          <p:cNvPr id="32" name="TekstniOkvir 31">
            <a:extLst>
              <a:ext uri="{FF2B5EF4-FFF2-40B4-BE49-F238E27FC236}">
                <a16:creationId xmlns:a16="http://schemas.microsoft.com/office/drawing/2014/main" id="{22111EF6-49F1-4B9C-9961-28B414DA32A3}"/>
              </a:ext>
            </a:extLst>
          </p:cNvPr>
          <p:cNvSpPr txBox="1"/>
          <p:nvPr/>
        </p:nvSpPr>
        <p:spPr>
          <a:xfrm>
            <a:off x="6248400" y="4235450"/>
            <a:ext cx="1919288" cy="400050"/>
          </a:xfrm>
          <a:prstGeom prst="rect">
            <a:avLst/>
          </a:prstGeom>
          <a:solidFill>
            <a:schemeClr val="accent6">
              <a:lumMod val="60000"/>
              <a:lumOff val="4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hr-HR" sz="2000" b="1" i="1" dirty="0">
                <a:latin typeface="Comic Sans MS" panose="030F0702030302020204" pitchFamily="66" charset="0"/>
              </a:rPr>
              <a:t>obrambena</a:t>
            </a:r>
          </a:p>
        </p:txBody>
      </p:sp>
      <p:cxnSp>
        <p:nvCxnSpPr>
          <p:cNvPr id="33" name="Ravni poveznik sa strelicom 32">
            <a:extLst>
              <a:ext uri="{FF2B5EF4-FFF2-40B4-BE49-F238E27FC236}">
                <a16:creationId xmlns:a16="http://schemas.microsoft.com/office/drawing/2014/main" id="{E2FADEDD-A225-4351-AB5A-8921E0F72B04}"/>
              </a:ext>
            </a:extLst>
          </p:cNvPr>
          <p:cNvCxnSpPr>
            <a:cxnSpLocks/>
          </p:cNvCxnSpPr>
          <p:nvPr/>
        </p:nvCxnSpPr>
        <p:spPr>
          <a:xfrm flipH="1">
            <a:off x="2790825" y="3659188"/>
            <a:ext cx="6838950" cy="0"/>
          </a:xfrm>
          <a:prstGeom prst="straightConnector1">
            <a:avLst/>
          </a:prstGeom>
          <a:ln w="12700">
            <a:prstDash val="lgDash"/>
            <a:tailEnd type="none"/>
          </a:ln>
        </p:spPr>
        <p:style>
          <a:lnRef idx="1">
            <a:schemeClr val="dk1"/>
          </a:lnRef>
          <a:fillRef idx="0">
            <a:schemeClr val="dk1"/>
          </a:fillRef>
          <a:effectRef idx="0">
            <a:schemeClr val="dk1"/>
          </a:effectRef>
          <a:fontRef idx="minor">
            <a:schemeClr val="tx1"/>
          </a:fontRef>
        </p:style>
      </p:cxnSp>
      <p:cxnSp>
        <p:nvCxnSpPr>
          <p:cNvPr id="36" name="Ravni poveznik sa strelicom 35">
            <a:extLst>
              <a:ext uri="{FF2B5EF4-FFF2-40B4-BE49-F238E27FC236}">
                <a16:creationId xmlns:a16="http://schemas.microsoft.com/office/drawing/2014/main" id="{572773E1-19B1-4E89-B89E-0A84412D3EBE}"/>
              </a:ext>
            </a:extLst>
          </p:cNvPr>
          <p:cNvCxnSpPr>
            <a:cxnSpLocks/>
          </p:cNvCxnSpPr>
          <p:nvPr/>
        </p:nvCxnSpPr>
        <p:spPr>
          <a:xfrm>
            <a:off x="2809875" y="3665539"/>
            <a:ext cx="0" cy="534987"/>
          </a:xfrm>
          <a:prstGeom prst="straightConnector1">
            <a:avLst/>
          </a:prstGeom>
          <a:ln w="12700">
            <a:prstDash val="lgDash"/>
            <a:tailEnd type="triangle"/>
          </a:ln>
        </p:spPr>
        <p:style>
          <a:lnRef idx="1">
            <a:schemeClr val="dk1"/>
          </a:lnRef>
          <a:fillRef idx="0">
            <a:schemeClr val="dk1"/>
          </a:fillRef>
          <a:effectRef idx="0">
            <a:schemeClr val="dk1"/>
          </a:effectRef>
          <a:fontRef idx="minor">
            <a:schemeClr val="tx1"/>
          </a:fontRef>
        </p:style>
      </p:cxnSp>
      <p:cxnSp>
        <p:nvCxnSpPr>
          <p:cNvPr id="38" name="Ravni poveznik sa strelicom 37">
            <a:extLst>
              <a:ext uri="{FF2B5EF4-FFF2-40B4-BE49-F238E27FC236}">
                <a16:creationId xmlns:a16="http://schemas.microsoft.com/office/drawing/2014/main" id="{48739FDC-3AF6-47BD-83D7-ABD8D86D842D}"/>
              </a:ext>
            </a:extLst>
          </p:cNvPr>
          <p:cNvCxnSpPr>
            <a:cxnSpLocks/>
          </p:cNvCxnSpPr>
          <p:nvPr/>
        </p:nvCxnSpPr>
        <p:spPr>
          <a:xfrm>
            <a:off x="9629775" y="3698876"/>
            <a:ext cx="0" cy="536575"/>
          </a:xfrm>
          <a:prstGeom prst="straightConnector1">
            <a:avLst/>
          </a:prstGeom>
          <a:ln w="12700">
            <a:prstDash val="lgDash"/>
            <a:tailEnd type="triangle"/>
          </a:ln>
        </p:spPr>
        <p:style>
          <a:lnRef idx="1">
            <a:schemeClr val="dk1"/>
          </a:lnRef>
          <a:fillRef idx="0">
            <a:schemeClr val="dk1"/>
          </a:fillRef>
          <a:effectRef idx="0">
            <a:schemeClr val="dk1"/>
          </a:effectRef>
          <a:fontRef idx="minor">
            <a:schemeClr val="tx1"/>
          </a:fontRef>
        </p:style>
      </p:cxnSp>
      <p:cxnSp>
        <p:nvCxnSpPr>
          <p:cNvPr id="39" name="Ravni poveznik sa strelicom 38">
            <a:extLst>
              <a:ext uri="{FF2B5EF4-FFF2-40B4-BE49-F238E27FC236}">
                <a16:creationId xmlns:a16="http://schemas.microsoft.com/office/drawing/2014/main" id="{E9AC0F1B-88EA-476C-9103-77624A4E355E}"/>
              </a:ext>
            </a:extLst>
          </p:cNvPr>
          <p:cNvCxnSpPr>
            <a:cxnSpLocks/>
          </p:cNvCxnSpPr>
          <p:nvPr/>
        </p:nvCxnSpPr>
        <p:spPr>
          <a:xfrm>
            <a:off x="7378700" y="3698876"/>
            <a:ext cx="0" cy="536575"/>
          </a:xfrm>
          <a:prstGeom prst="straightConnector1">
            <a:avLst/>
          </a:prstGeom>
          <a:ln w="12700">
            <a:prstDash val="lgDash"/>
            <a:tailEnd type="triangle"/>
          </a:ln>
        </p:spPr>
        <p:style>
          <a:lnRef idx="1">
            <a:schemeClr val="dk1"/>
          </a:lnRef>
          <a:fillRef idx="0">
            <a:schemeClr val="dk1"/>
          </a:fillRef>
          <a:effectRef idx="0">
            <a:schemeClr val="dk1"/>
          </a:effectRef>
          <a:fontRef idx="minor">
            <a:schemeClr val="tx1"/>
          </a:fontRef>
        </p:style>
      </p:cxnSp>
      <p:cxnSp>
        <p:nvCxnSpPr>
          <p:cNvPr id="40" name="Ravni poveznik sa strelicom 39">
            <a:extLst>
              <a:ext uri="{FF2B5EF4-FFF2-40B4-BE49-F238E27FC236}">
                <a16:creationId xmlns:a16="http://schemas.microsoft.com/office/drawing/2014/main" id="{0A03EE5A-AC57-4863-929A-0E179A2FEC09}"/>
              </a:ext>
            </a:extLst>
          </p:cNvPr>
          <p:cNvCxnSpPr>
            <a:cxnSpLocks/>
          </p:cNvCxnSpPr>
          <p:nvPr/>
        </p:nvCxnSpPr>
        <p:spPr>
          <a:xfrm>
            <a:off x="4975225" y="3687764"/>
            <a:ext cx="0" cy="534987"/>
          </a:xfrm>
          <a:prstGeom prst="straightConnector1">
            <a:avLst/>
          </a:prstGeom>
          <a:ln w="12700">
            <a:prstDash val="lgDash"/>
            <a:tailEnd type="triangle"/>
          </a:ln>
        </p:spPr>
        <p:style>
          <a:lnRef idx="1">
            <a:schemeClr val="dk1"/>
          </a:lnRef>
          <a:fillRef idx="0">
            <a:schemeClr val="dk1"/>
          </a:fillRef>
          <a:effectRef idx="0">
            <a:schemeClr val="dk1"/>
          </a:effectRef>
          <a:fontRef idx="minor">
            <a:schemeClr val="tx1"/>
          </a:fontRef>
        </p:style>
      </p:cxnSp>
      <p:sp>
        <p:nvSpPr>
          <p:cNvPr id="42" name="TekstniOkvir 41">
            <a:extLst>
              <a:ext uri="{FF2B5EF4-FFF2-40B4-BE49-F238E27FC236}">
                <a16:creationId xmlns:a16="http://schemas.microsoft.com/office/drawing/2014/main" id="{6DA1427D-1C68-43A6-A284-E9D7415FAF74}"/>
              </a:ext>
            </a:extLst>
          </p:cNvPr>
          <p:cNvSpPr txBox="1"/>
          <p:nvPr/>
        </p:nvSpPr>
        <p:spPr>
          <a:xfrm>
            <a:off x="8509000" y="4225925"/>
            <a:ext cx="1919288" cy="400050"/>
          </a:xfrm>
          <a:prstGeom prst="rect">
            <a:avLst/>
          </a:prstGeom>
          <a:solidFill>
            <a:srgbClr val="FF66FF"/>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hr-HR" sz="2000" b="1" i="1" dirty="0">
                <a:latin typeface="Comic Sans MS" panose="030F0702030302020204" pitchFamily="66" charset="0"/>
              </a:rPr>
              <a:t>enzimi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2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2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2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22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220" grpId="0"/>
      <p:bldP spid="7" grpId="0" animBg="1"/>
      <p:bldP spid="9223" grpId="0"/>
      <p:bldP spid="9224" grpId="0"/>
      <p:bldP spid="9225" grpId="0"/>
      <p:bldP spid="9226" grpId="0"/>
      <p:bldP spid="9232" grpId="0"/>
      <p:bldP spid="31" grpId="0" animBg="1"/>
      <p:bldP spid="32" grpId="0" animBg="1"/>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81DC9B0-E318-3C9B-0752-C55CCCF70192}"/>
              </a:ext>
            </a:extLst>
          </p:cNvPr>
          <p:cNvSpPr>
            <a:spLocks noGrp="1"/>
          </p:cNvSpPr>
          <p:nvPr>
            <p:ph type="title"/>
          </p:nvPr>
        </p:nvSpPr>
        <p:spPr/>
        <p:txBody>
          <a:bodyPr/>
          <a:lstStyle/>
          <a:p>
            <a:r>
              <a:rPr lang="hr-HR" dirty="0"/>
              <a:t>Probij šifru – primjer !</a:t>
            </a:r>
            <a:br>
              <a:rPr lang="hr-HR" dirty="0"/>
            </a:br>
            <a:r>
              <a:rPr lang="hr-HR" dirty="0"/>
              <a:t>VOLIM </a:t>
            </a:r>
          </a:p>
        </p:txBody>
      </p:sp>
      <p:sp>
        <p:nvSpPr>
          <p:cNvPr id="5" name="Content Placeholder 2">
            <a:extLst>
              <a:ext uri="{FF2B5EF4-FFF2-40B4-BE49-F238E27FC236}">
                <a16:creationId xmlns:a16="http://schemas.microsoft.com/office/drawing/2014/main" id="{FD6F019C-10E0-ADB3-F6A6-8DAE5BD1B69E}"/>
              </a:ext>
            </a:extLst>
          </p:cNvPr>
          <p:cNvSpPr txBox="1">
            <a:spLocks/>
          </p:cNvSpPr>
          <p:nvPr/>
        </p:nvSpPr>
        <p:spPr>
          <a:xfrm>
            <a:off x="457200" y="1600200"/>
            <a:ext cx="8229600" cy="4953000"/>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hr-HR" sz="3200" b="1" i="0" u="none" strike="noStrike" kern="1200" cap="none" spc="0" normalizeH="0" baseline="0" noProof="0" dirty="0">
                <a:ln>
                  <a:noFill/>
                </a:ln>
                <a:solidFill>
                  <a:sysClr val="windowText" lastClr="000000"/>
                </a:solidFill>
                <a:effectLst/>
                <a:uLnTx/>
                <a:uFillTx/>
                <a:latin typeface="Calibri"/>
                <a:ea typeface="+mn-ea"/>
                <a:cs typeface="+mn-cs"/>
              </a:rPr>
              <a:t>IZRADI: DNA </a:t>
            </a:r>
            <a:r>
              <a:rPr kumimoji="0" lang="hr-HR" sz="3200" b="0" i="0" u="none" strike="noStrike" kern="1200" cap="none" spc="0" normalizeH="0" baseline="0" noProof="0" dirty="0">
                <a:ln>
                  <a:noFill/>
                </a:ln>
                <a:solidFill>
                  <a:sysClr val="windowText" lastClr="000000"/>
                </a:solidFill>
                <a:effectLst/>
                <a:uLnTx/>
                <a:uFillTx/>
                <a:latin typeface="Calibri"/>
                <a:ea typeface="+mn-ea"/>
                <a:cs typeface="+mn-cs"/>
              </a:rPr>
              <a:t>kodiranu poruku</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hr-HR" sz="3200" b="0" i="0" u="none" strike="noStrike" kern="1200" cap="none" spc="0" normalizeH="0" baseline="0" noProof="0" dirty="0">
                <a:ln>
                  <a:noFill/>
                </a:ln>
                <a:solidFill>
                  <a:sysClr val="windowText" lastClr="000000"/>
                </a:solidFill>
                <a:effectLst/>
                <a:uLnTx/>
                <a:uFillTx/>
                <a:latin typeface="Calibri"/>
                <a:ea typeface="+mn-ea"/>
                <a:cs typeface="+mn-cs"/>
              </a:rPr>
              <a:t>       					--&gt; CAA GTC GAC TAA TAC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hr-HR" sz="3200" b="1" i="0" u="none" strike="noStrike" kern="1200" cap="none" spc="0" normalizeH="0" baseline="0" noProof="0" dirty="0">
                <a:ln>
                  <a:noFill/>
                </a:ln>
                <a:solidFill>
                  <a:sysClr val="windowText" lastClr="000000"/>
                </a:solidFill>
                <a:effectLst/>
                <a:uLnTx/>
                <a:uFillTx/>
                <a:latin typeface="Calibri"/>
                <a:ea typeface="+mn-ea"/>
                <a:cs typeface="+mn-cs"/>
              </a:rPr>
              <a:t>DEKODIRANJE </a:t>
            </a:r>
            <a:r>
              <a:rPr kumimoji="0" lang="hr-HR" sz="3200" b="0" i="0" u="none" strike="noStrike" kern="1200" cap="none" spc="0" normalizeH="0" baseline="0" noProof="0" dirty="0">
                <a:ln>
                  <a:noFill/>
                </a:ln>
                <a:solidFill>
                  <a:sysClr val="windowText" lastClr="000000"/>
                </a:solidFill>
                <a:effectLst/>
                <a:uLnTx/>
                <a:uFillTx/>
                <a:latin typeface="Calibri"/>
                <a:ea typeface="+mn-ea"/>
                <a:cs typeface="+mn-cs"/>
              </a:rPr>
              <a:t>(koraci 1-4)</a:t>
            </a:r>
          </a:p>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hr-HR" sz="3200" b="1" i="0" u="none" strike="noStrike" kern="1200" cap="none" spc="0" normalizeH="0" baseline="0" noProof="0" dirty="0">
                <a:ln>
                  <a:noFill/>
                </a:ln>
                <a:solidFill>
                  <a:sysClr val="windowText" lastClr="000000"/>
                </a:solidFill>
                <a:effectLst/>
                <a:uLnTx/>
                <a:uFillTx/>
                <a:latin typeface="Calibri"/>
                <a:ea typeface="+mn-ea"/>
                <a:cs typeface="+mn-cs"/>
              </a:rPr>
              <a:t>m-</a:t>
            </a:r>
            <a:r>
              <a:rPr kumimoji="0" lang="en-US" sz="3200" b="1" i="0" u="none" strike="noStrike" kern="1200" cap="none" spc="0" normalizeH="0" baseline="0" noProof="0" dirty="0">
                <a:ln>
                  <a:noFill/>
                </a:ln>
                <a:solidFill>
                  <a:sysClr val="windowText" lastClr="000000"/>
                </a:solidFill>
                <a:effectLst/>
                <a:uLnTx/>
                <a:uFillTx/>
                <a:latin typeface="Calibri"/>
                <a:ea typeface="+mn-ea"/>
                <a:cs typeface="+mn-cs"/>
              </a:rPr>
              <a:t>RNA </a:t>
            </a: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a:t>
            </a:r>
            <a:r>
              <a:rPr kumimoji="0" lang="hr-HR" sz="3200" b="0" i="0" u="none" strike="noStrike" kern="1200" cap="none" spc="0" normalizeH="0" baseline="0" noProof="0" dirty="0">
                <a:ln>
                  <a:noFill/>
                </a:ln>
                <a:solidFill>
                  <a:sysClr val="windowText" lastClr="000000"/>
                </a:solidFill>
                <a:effectLst/>
                <a:uLnTx/>
                <a:uFillTx/>
                <a:latin typeface="Calibri"/>
                <a:ea typeface="+mn-ea"/>
                <a:cs typeface="+mn-cs"/>
              </a:rPr>
              <a:t>dekodirajte DNA poruku)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hr-HR" sz="3200" b="0" i="0" u="none" strike="noStrike" kern="1200" cap="none" spc="0" normalizeH="0" baseline="0" noProof="0" dirty="0">
                <a:ln>
                  <a:noFill/>
                </a:ln>
                <a:solidFill>
                  <a:sysClr val="windowText" lastClr="000000"/>
                </a:solidFill>
                <a:effectLst/>
                <a:uLnTx/>
                <a:uFillTx/>
                <a:latin typeface="Calibri"/>
                <a:ea typeface="+mn-ea"/>
                <a:cs typeface="+mn-cs"/>
              </a:rPr>
              <a:t>      					 --&gt;GUU CAG CUG AUU AUG</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hr-HR"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hr-HR" sz="3200" b="0" i="0" u="none" strike="noStrike" kern="1200" cap="none" spc="0" normalizeH="0" baseline="0" noProof="0" dirty="0">
                <a:ln>
                  <a:noFill/>
                </a:ln>
                <a:solidFill>
                  <a:sysClr val="windowText" lastClr="000000"/>
                </a:solidFill>
                <a:effectLst/>
                <a:uLnTx/>
                <a:uFillTx/>
                <a:latin typeface="Calibri"/>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hr-HR"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hr-HR" sz="3200" b="0" i="0" u="none" strike="noStrike" kern="1200" cap="none" spc="0" normalizeH="0" baseline="0" noProof="0" dirty="0">
                <a:ln>
                  <a:noFill/>
                </a:ln>
                <a:solidFill>
                  <a:sysClr val="windowText" lastClr="000000"/>
                </a:solidFill>
                <a:effectLst/>
                <a:uLnTx/>
                <a:uFillTx/>
                <a:latin typeface="Calibri"/>
                <a:ea typeface="+mn-ea"/>
                <a:cs typeface="+mn-cs"/>
              </a:rPr>
              <a:t>2</a:t>
            </a:r>
            <a:r>
              <a:rPr kumimoji="0" lang="hr-HR" sz="3200" b="1" i="0" u="none" strike="noStrike" kern="1200" cap="none" spc="0" normalizeH="0" baseline="0" noProof="0" dirty="0">
                <a:ln>
                  <a:noFill/>
                </a:ln>
                <a:solidFill>
                  <a:sysClr val="windowText" lastClr="000000"/>
                </a:solidFill>
                <a:effectLst/>
                <a:uLnTx/>
                <a:uFillTx/>
                <a:latin typeface="Calibri"/>
                <a:ea typeface="+mn-ea"/>
                <a:cs typeface="+mn-cs"/>
              </a:rPr>
              <a:t>. t-RNA </a:t>
            </a:r>
            <a:r>
              <a:rPr kumimoji="0" lang="hr-HR" sz="3200" b="0" i="0" u="none" strike="noStrike" kern="1200" cap="none" spc="0" normalizeH="0" baseline="0" noProof="0" dirty="0">
                <a:ln>
                  <a:noFill/>
                </a:ln>
                <a:solidFill>
                  <a:sysClr val="windowText" lastClr="000000"/>
                </a:solidFill>
                <a:effectLst/>
                <a:uLnTx/>
                <a:uFillTx/>
                <a:latin typeface="Calibri"/>
                <a:ea typeface="+mn-ea"/>
                <a:cs typeface="+mn-cs"/>
              </a:rPr>
              <a:t>(dekodirajte poruku m-RNA)        --&gt;CAA GUC GAC UAA UAC</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hr-HR"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3. </a:t>
            </a:r>
            <a:r>
              <a:rPr kumimoji="0" lang="hr-HR" sz="3200" b="1" i="0" u="none" strike="noStrike" kern="1200" cap="none" spc="0" normalizeH="0" baseline="0" noProof="0" dirty="0">
                <a:ln>
                  <a:noFill/>
                </a:ln>
                <a:solidFill>
                  <a:sysClr val="windowText" lastClr="000000"/>
                </a:solidFill>
                <a:effectLst/>
                <a:uLnTx/>
                <a:uFillTx/>
                <a:latin typeface="Calibri"/>
                <a:ea typeface="+mn-ea"/>
                <a:cs typeface="+mn-cs"/>
              </a:rPr>
              <a:t>Odredite aminokiseline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hr-HR" sz="3200" b="1" i="0" u="none" strike="noStrike" kern="1200" cap="none" spc="0" normalizeH="0" baseline="0" noProof="0" dirty="0">
                <a:ln>
                  <a:noFill/>
                </a:ln>
                <a:solidFill>
                  <a:sysClr val="windowText" lastClr="000000"/>
                </a:solidFill>
                <a:effectLst/>
                <a:uLnTx/>
                <a:uFillTx/>
                <a:latin typeface="Calibri"/>
                <a:ea typeface="+mn-ea"/>
                <a:cs typeface="+mn-cs"/>
              </a:rPr>
              <a:t> </a:t>
            </a:r>
            <a:r>
              <a:rPr kumimoji="0" lang="hr-HR" sz="3200" b="0" i="0" u="none" strike="noStrike" kern="1200" cap="none" spc="0" normalizeH="0" baseline="0" noProof="0" dirty="0">
                <a:ln>
                  <a:noFill/>
                </a:ln>
                <a:solidFill>
                  <a:sysClr val="windowText" lastClr="000000"/>
                </a:solidFill>
                <a:effectLst/>
                <a:uLnTx/>
                <a:uFillTx/>
                <a:latin typeface="Calibri"/>
                <a:ea typeface="+mn-ea"/>
                <a:cs typeface="+mn-cs"/>
              </a:rPr>
              <a:t>(prema RNA - rječniku)                               </a:t>
            </a:r>
            <a:r>
              <a:rPr kumimoji="0" lang="pl-PL" sz="3200" b="0" i="0" u="none" strike="noStrike" kern="1200" cap="none" spc="0" normalizeH="0" baseline="0" noProof="0" dirty="0">
                <a:ln>
                  <a:noFill/>
                </a:ln>
                <a:solidFill>
                  <a:sysClr val="windowText" lastClr="000000"/>
                </a:solidFill>
                <a:effectLst/>
                <a:uLnTx/>
                <a:uFillTx/>
                <a:latin typeface="Calibri"/>
                <a:ea typeface="+mn-ea"/>
                <a:cs typeface="+mn-cs"/>
              </a:rPr>
              <a:t>--&gt; Val    Glu   Leu   Iso   Met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l-PL"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4. </a:t>
            </a:r>
            <a:r>
              <a:rPr kumimoji="0" lang="en-US" sz="3200" b="1" i="0" u="none" strike="noStrike" kern="1200" cap="none" spc="0" normalizeH="0" baseline="0" noProof="0" dirty="0">
                <a:ln>
                  <a:noFill/>
                </a:ln>
                <a:solidFill>
                  <a:sysClr val="windowText" lastClr="000000"/>
                </a:solidFill>
                <a:effectLst/>
                <a:uLnTx/>
                <a:uFillTx/>
                <a:latin typeface="Calibri"/>
                <a:ea typeface="+mn-ea"/>
                <a:cs typeface="+mn-cs"/>
              </a:rPr>
              <a:t>S</a:t>
            </a:r>
            <a:r>
              <a:rPr kumimoji="0" lang="hr-HR" sz="3200" b="1" i="0" u="none" strike="noStrike" kern="1200" cap="none" spc="0" normalizeH="0" baseline="0" noProof="0" dirty="0">
                <a:ln>
                  <a:noFill/>
                </a:ln>
                <a:solidFill>
                  <a:sysClr val="windowText" lastClr="000000"/>
                </a:solidFill>
                <a:effectLst/>
                <a:uLnTx/>
                <a:uFillTx/>
                <a:latin typeface="Calibri"/>
                <a:ea typeface="+mn-ea"/>
                <a:cs typeface="+mn-cs"/>
              </a:rPr>
              <a:t>i</a:t>
            </a:r>
            <a:r>
              <a:rPr kumimoji="0" lang="en-US" sz="3200" b="1" i="0" u="none" strike="noStrike" kern="1200" cap="none" spc="0" normalizeH="0" baseline="0" noProof="0" dirty="0">
                <a:ln>
                  <a:noFill/>
                </a:ln>
                <a:solidFill>
                  <a:sysClr val="windowText" lastClr="000000"/>
                </a:solidFill>
                <a:effectLst/>
                <a:uLnTx/>
                <a:uFillTx/>
                <a:latin typeface="Calibri"/>
                <a:ea typeface="+mn-ea"/>
                <a:cs typeface="+mn-cs"/>
              </a:rPr>
              <a:t>mbol</a:t>
            </a:r>
            <a:r>
              <a:rPr kumimoji="0" lang="hr-HR" sz="3200" b="1" i="0" u="none" strike="noStrike" kern="1200" cap="none" spc="0" normalizeH="0" baseline="0" noProof="0" dirty="0">
                <a:ln>
                  <a:noFill/>
                </a:ln>
                <a:solidFill>
                  <a:sysClr val="windowText" lastClr="000000"/>
                </a:solidFill>
                <a:effectLst/>
                <a:uLnTx/>
                <a:uFillTx/>
                <a:latin typeface="Calibri"/>
                <a:ea typeface="+mn-ea"/>
                <a:cs typeface="+mn-cs"/>
              </a:rPr>
              <a:t>i </a:t>
            </a:r>
            <a:r>
              <a:rPr kumimoji="0" lang="en-US" sz="3200" b="1" i="0" u="none" strike="noStrike" kern="1200" cap="none" spc="0" normalizeH="0" baseline="0" noProof="0" dirty="0">
                <a:ln>
                  <a:noFill/>
                </a:ln>
                <a:solidFill>
                  <a:sysClr val="windowText" lastClr="000000"/>
                </a:solidFill>
                <a:effectLst/>
                <a:uLnTx/>
                <a:uFillTx/>
                <a:latin typeface="Calibri"/>
                <a:ea typeface="+mn-ea"/>
                <a:cs typeface="+mn-cs"/>
              </a:rPr>
              <a:t> </a:t>
            </a:r>
            <a:r>
              <a:rPr kumimoji="0" lang="hr-HR" sz="3200" b="0" i="0" u="none" strike="noStrike" kern="1200" cap="none" spc="0" normalizeH="0" baseline="0" noProof="0" dirty="0">
                <a:ln>
                  <a:noFill/>
                </a:ln>
                <a:solidFill>
                  <a:sysClr val="windowText" lastClr="000000"/>
                </a:solidFill>
                <a:effectLst/>
                <a:uLnTx/>
                <a:uFillTx/>
                <a:latin typeface="Calibri"/>
                <a:ea typeface="+mn-ea"/>
                <a:cs typeface="+mn-cs"/>
              </a:rPr>
              <a:t>aminokiselina</a:t>
            </a: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a:t>
            </a:r>
            <a:r>
              <a:rPr kumimoji="0" lang="hr-HR" sz="32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--&gt;</a:t>
            </a:r>
            <a:r>
              <a:rPr kumimoji="0" lang="hr-HR" sz="3200" b="0" i="0" u="none" strike="noStrike" kern="1200" cap="none" spc="0" normalizeH="0" baseline="0" noProof="0" dirty="0">
                <a:ln>
                  <a:noFill/>
                </a:ln>
                <a:solidFill>
                  <a:sysClr val="windowText" lastClr="000000"/>
                </a:solidFill>
                <a:effectLst/>
                <a:uLnTx/>
                <a:uFillTx/>
                <a:latin typeface="Calibri"/>
                <a:ea typeface="+mn-ea"/>
                <a:cs typeface="+mn-cs"/>
              </a:rPr>
              <a:t>   V        O      L        I      M</a:t>
            </a:r>
          </a:p>
        </p:txBody>
      </p:sp>
    </p:spTree>
    <p:extLst>
      <p:ext uri="{BB962C8B-B14F-4D97-AF65-F5344CB8AC3E}">
        <p14:creationId xmlns:p14="http://schemas.microsoft.com/office/powerpoint/2010/main" val="4281678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2B81591-AE25-44A2-B9D7-FC993CD86968}"/>
              </a:ext>
            </a:extLst>
          </p:cNvPr>
          <p:cNvSpPr>
            <a:spLocks noGrp="1"/>
          </p:cNvSpPr>
          <p:nvPr>
            <p:ph type="title"/>
          </p:nvPr>
        </p:nvSpPr>
        <p:spPr/>
        <p:txBody>
          <a:bodyPr/>
          <a:lstStyle/>
          <a:p>
            <a:r>
              <a:rPr lang="hr-HR" dirty="0"/>
              <a:t>KODIRANJE!</a:t>
            </a:r>
            <a:br>
              <a:rPr lang="hr-HR" dirty="0"/>
            </a:br>
            <a:endParaRPr lang="hr-HR" dirty="0"/>
          </a:p>
        </p:txBody>
      </p:sp>
      <p:sp>
        <p:nvSpPr>
          <p:cNvPr id="3" name="Rezervirano mjesto sadržaja 2">
            <a:extLst>
              <a:ext uri="{FF2B5EF4-FFF2-40B4-BE49-F238E27FC236}">
                <a16:creationId xmlns:a16="http://schemas.microsoft.com/office/drawing/2014/main" id="{255A199F-ECEB-19A4-CF15-3F9E0DE935C6}"/>
              </a:ext>
            </a:extLst>
          </p:cNvPr>
          <p:cNvSpPr>
            <a:spLocks noGrp="1"/>
          </p:cNvSpPr>
          <p:nvPr>
            <p:ph idx="1"/>
          </p:nvPr>
        </p:nvSpPr>
        <p:spPr/>
        <p:txBody>
          <a:bodyPr/>
          <a:lstStyle/>
          <a:p>
            <a:r>
              <a:rPr lang="hr-HR" dirty="0"/>
              <a:t>Slijediti proceduru za sintezu proteina</a:t>
            </a:r>
          </a:p>
          <a:p>
            <a:r>
              <a:rPr lang="hr-HR" dirty="0"/>
              <a:t>Napišite „tajnu” šifru </a:t>
            </a:r>
            <a:r>
              <a:rPr lang="hr-HR" sz="1800" dirty="0"/>
              <a:t>riječima  (izostavite slova Ž, Š, Z, U)</a:t>
            </a:r>
          </a:p>
          <a:p>
            <a:r>
              <a:rPr lang="hr-HR" dirty="0"/>
              <a:t>Svako slovo kodirajte DNA-aminokiselinskim rječnikom</a:t>
            </a:r>
          </a:p>
          <a:p>
            <a:r>
              <a:rPr lang="hr-HR" dirty="0"/>
              <a:t>Izmijenite kodirane „tajne” šifre</a:t>
            </a:r>
          </a:p>
          <a:p>
            <a:pPr marL="0" indent="0">
              <a:buNone/>
            </a:pPr>
            <a:endParaRPr lang="hr-HR" dirty="0"/>
          </a:p>
        </p:txBody>
      </p:sp>
    </p:spTree>
    <p:extLst>
      <p:ext uri="{BB962C8B-B14F-4D97-AF65-F5344CB8AC3E}">
        <p14:creationId xmlns:p14="http://schemas.microsoft.com/office/powerpoint/2010/main" val="1765692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3CF8ADC-0301-A8AD-C24F-0B72E9BAD6A3}"/>
              </a:ext>
            </a:extLst>
          </p:cNvPr>
          <p:cNvSpPr>
            <a:spLocks noGrp="1"/>
          </p:cNvSpPr>
          <p:nvPr>
            <p:ph type="title"/>
          </p:nvPr>
        </p:nvSpPr>
        <p:spPr/>
        <p:txBody>
          <a:bodyPr/>
          <a:lstStyle/>
          <a:p>
            <a:r>
              <a:rPr lang="hr-HR" dirty="0"/>
              <a:t>DEKODIRANJE !</a:t>
            </a:r>
            <a:br>
              <a:rPr lang="hr-HR" dirty="0"/>
            </a:br>
            <a:endParaRPr lang="hr-HR" dirty="0"/>
          </a:p>
        </p:txBody>
      </p:sp>
      <p:sp>
        <p:nvSpPr>
          <p:cNvPr id="3" name="Rezervirano mjesto sadržaja 2">
            <a:extLst>
              <a:ext uri="{FF2B5EF4-FFF2-40B4-BE49-F238E27FC236}">
                <a16:creationId xmlns:a16="http://schemas.microsoft.com/office/drawing/2014/main" id="{B533F432-7924-2489-9BED-18F801A16085}"/>
              </a:ext>
            </a:extLst>
          </p:cNvPr>
          <p:cNvSpPr>
            <a:spLocks noGrp="1"/>
          </p:cNvSpPr>
          <p:nvPr>
            <p:ph idx="1"/>
          </p:nvPr>
        </p:nvSpPr>
        <p:spPr>
          <a:xfrm>
            <a:off x="404567" y="1429699"/>
            <a:ext cx="11162122" cy="2152486"/>
          </a:xfrm>
        </p:spPr>
        <p:txBody>
          <a:bodyPr/>
          <a:lstStyle/>
          <a:p>
            <a:r>
              <a:rPr lang="hr-HR" dirty="0"/>
              <a:t>DNA kod, dekodirajte pomoću RNA – aminokiselinskog rječnika (m RNA)</a:t>
            </a:r>
          </a:p>
          <a:p>
            <a:r>
              <a:rPr lang="hr-HR" dirty="0"/>
              <a:t>Prevedite poruku m-RNA u poruku t-RNA</a:t>
            </a:r>
          </a:p>
          <a:p>
            <a:r>
              <a:rPr lang="hr-HR" dirty="0"/>
              <a:t>Pronađite odgovarajuće aminokiseline</a:t>
            </a:r>
          </a:p>
          <a:p>
            <a:r>
              <a:rPr lang="hr-HR" dirty="0"/>
              <a:t>Pronađite odgovarajuća slova</a:t>
            </a:r>
          </a:p>
          <a:p>
            <a:endParaRPr lang="hr-HR" dirty="0"/>
          </a:p>
        </p:txBody>
      </p:sp>
      <p:pic>
        <p:nvPicPr>
          <p:cNvPr id="4" name="Picture 2" descr="C:\D\IVANA\ŠKOLA\Biologija\stanična membrana\model,pokus i igra u kemiji, ŠKNJ.tif">
            <a:extLst>
              <a:ext uri="{FF2B5EF4-FFF2-40B4-BE49-F238E27FC236}">
                <a16:creationId xmlns:a16="http://schemas.microsoft.com/office/drawing/2014/main" id="{A32436BD-84E5-1DD3-4914-E364D792D7F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242" t="26869" r="36516" b="8485"/>
          <a:stretch/>
        </p:blipFill>
        <p:spPr bwMode="auto">
          <a:xfrm>
            <a:off x="6488641" y="3429000"/>
            <a:ext cx="2279073" cy="2815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810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DC8058E-F8BA-F6EA-7AC3-5095BC0312B8}"/>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290" b="88525" l="0" r="95833">
                        <a14:foregroundMark x1="33854" y1="16393" x2="33854" y2="16393"/>
                      </a14:backgroundRemoval>
                    </a14:imgEffect>
                  </a14:imgLayer>
                </a14:imgProps>
              </a:ext>
              <a:ext uri="{28A0092B-C50C-407E-A947-70E740481C1C}">
                <a14:useLocalDpi xmlns:a14="http://schemas.microsoft.com/office/drawing/2010/main" val="0"/>
              </a:ext>
            </a:extLst>
          </a:blip>
          <a:srcRect l="6186" t="14399" r="9381" b="11233"/>
          <a:stretch/>
        </p:blipFill>
        <p:spPr bwMode="auto">
          <a:xfrm>
            <a:off x="4111801" y="1718536"/>
            <a:ext cx="3366654" cy="2826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3">
            <a:extLst>
              <a:ext uri="{FF2B5EF4-FFF2-40B4-BE49-F238E27FC236}">
                <a16:creationId xmlns:a16="http://schemas.microsoft.com/office/drawing/2014/main" id="{2C897F11-975D-7E4D-943C-523AEB615209}"/>
              </a:ext>
            </a:extLst>
          </p:cNvPr>
          <p:cNvSpPr txBox="1"/>
          <p:nvPr/>
        </p:nvSpPr>
        <p:spPr>
          <a:xfrm>
            <a:off x="4499728" y="1181461"/>
            <a:ext cx="2514600" cy="523220"/>
          </a:xfrm>
          <a:prstGeom prst="rect">
            <a:avLst/>
          </a:prstGeom>
          <a:noFill/>
        </p:spPr>
        <p:txBody>
          <a:bodyPr wrap="square" rtlCol="0">
            <a:spAutoFit/>
          </a:bodyPr>
          <a:lstStyle/>
          <a:p>
            <a:pPr algn="ctr"/>
            <a:r>
              <a:rPr lang="hr-HR" sz="2800" b="1" dirty="0"/>
              <a:t>KODON</a:t>
            </a:r>
          </a:p>
        </p:txBody>
      </p:sp>
      <p:sp>
        <p:nvSpPr>
          <p:cNvPr id="6" name="TextBox 4">
            <a:extLst>
              <a:ext uri="{FF2B5EF4-FFF2-40B4-BE49-F238E27FC236}">
                <a16:creationId xmlns:a16="http://schemas.microsoft.com/office/drawing/2014/main" id="{4AAFD1E1-A8EC-E8F0-A9BB-D7CD607E9B20}"/>
              </a:ext>
            </a:extLst>
          </p:cNvPr>
          <p:cNvSpPr txBox="1"/>
          <p:nvPr/>
        </p:nvSpPr>
        <p:spPr>
          <a:xfrm>
            <a:off x="3280528" y="4828881"/>
            <a:ext cx="5562600" cy="461665"/>
          </a:xfrm>
          <a:prstGeom prst="rect">
            <a:avLst/>
          </a:prstGeom>
          <a:noFill/>
        </p:spPr>
        <p:txBody>
          <a:bodyPr wrap="square" rtlCol="0">
            <a:spAutoFit/>
          </a:bodyPr>
          <a:lstStyle/>
          <a:p>
            <a:pPr algn="ctr"/>
            <a:r>
              <a:rPr lang="hr-HR" sz="2400" b="1" dirty="0"/>
              <a:t>1 KODON  =  1 AMINOKISELINA</a:t>
            </a:r>
          </a:p>
        </p:txBody>
      </p:sp>
    </p:spTree>
    <p:extLst>
      <p:ext uri="{BB962C8B-B14F-4D97-AF65-F5344CB8AC3E}">
        <p14:creationId xmlns:p14="http://schemas.microsoft.com/office/powerpoint/2010/main" val="1917886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80429ADF-420C-5B77-3CDF-E9AAB403E8E2}"/>
              </a:ext>
            </a:extLst>
          </p:cNvPr>
          <p:cNvPicPr>
            <a:picLocks noChangeAspect="1"/>
          </p:cNvPicPr>
          <p:nvPr/>
        </p:nvPicPr>
        <p:blipFill>
          <a:blip r:embed="rId2"/>
          <a:stretch>
            <a:fillRect/>
          </a:stretch>
        </p:blipFill>
        <p:spPr>
          <a:xfrm>
            <a:off x="3606090" y="941616"/>
            <a:ext cx="3792041" cy="4974767"/>
          </a:xfrm>
          <a:prstGeom prst="rect">
            <a:avLst/>
          </a:prstGeom>
        </p:spPr>
      </p:pic>
    </p:spTree>
    <p:extLst>
      <p:ext uri="{BB962C8B-B14F-4D97-AF65-F5344CB8AC3E}">
        <p14:creationId xmlns:p14="http://schemas.microsoft.com/office/powerpoint/2010/main" val="662578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encrypted-tbn2.gstatic.com/images?q=tbn:ANd9GcSzia_zq8XphGKYvCUMsLhriY5xvv2zLauzICPQJQOT8oHvjce1_A">
            <a:extLst>
              <a:ext uri="{FF2B5EF4-FFF2-40B4-BE49-F238E27FC236}">
                <a16:creationId xmlns:a16="http://schemas.microsoft.com/office/drawing/2014/main" id="{673050C7-F7BD-78DA-89CA-D39025913F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9223" y="573337"/>
            <a:ext cx="2450877" cy="26193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3435A650-D25E-EEFF-23F1-2008381D0867}"/>
              </a:ext>
            </a:extLst>
          </p:cNvPr>
          <p:cNvSpPr txBox="1"/>
          <p:nvPr/>
        </p:nvSpPr>
        <p:spPr>
          <a:xfrm>
            <a:off x="2729036" y="566410"/>
            <a:ext cx="1073037" cy="523220"/>
          </a:xfrm>
          <a:prstGeom prst="rect">
            <a:avLst/>
          </a:prstGeom>
          <a:noFill/>
        </p:spPr>
        <p:txBody>
          <a:bodyPr wrap="square" rtlCol="0">
            <a:spAutoFit/>
          </a:bodyPr>
          <a:lstStyle/>
          <a:p>
            <a:pPr algn="ctr"/>
            <a:r>
              <a:rPr lang="hr-HR" sz="2800" dirty="0"/>
              <a:t>DNA</a:t>
            </a:r>
          </a:p>
        </p:txBody>
      </p:sp>
      <p:sp>
        <p:nvSpPr>
          <p:cNvPr id="6" name="TextBox 4">
            <a:extLst>
              <a:ext uri="{FF2B5EF4-FFF2-40B4-BE49-F238E27FC236}">
                <a16:creationId xmlns:a16="http://schemas.microsoft.com/office/drawing/2014/main" id="{F8578779-9473-2CB7-9A5F-1C90908D3E29}"/>
              </a:ext>
            </a:extLst>
          </p:cNvPr>
          <p:cNvSpPr txBox="1"/>
          <p:nvPr/>
        </p:nvSpPr>
        <p:spPr>
          <a:xfrm>
            <a:off x="7678918" y="566410"/>
            <a:ext cx="1066800" cy="523220"/>
          </a:xfrm>
          <a:prstGeom prst="rect">
            <a:avLst/>
          </a:prstGeom>
          <a:noFill/>
        </p:spPr>
        <p:txBody>
          <a:bodyPr wrap="square" rtlCol="0">
            <a:spAutoFit/>
          </a:bodyPr>
          <a:lstStyle/>
          <a:p>
            <a:pPr algn="ctr"/>
            <a:r>
              <a:rPr lang="hr-HR" sz="2800" dirty="0"/>
              <a:t>tRNA</a:t>
            </a:r>
          </a:p>
        </p:txBody>
      </p:sp>
      <p:pic>
        <p:nvPicPr>
          <p:cNvPr id="7" name="Picture 3">
            <a:extLst>
              <a:ext uri="{FF2B5EF4-FFF2-40B4-BE49-F238E27FC236}">
                <a16:creationId xmlns:a16="http://schemas.microsoft.com/office/drawing/2014/main" id="{9F3EFEF4-19F3-25B9-45F0-6E6CCD76CDE5}"/>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100000" l="9778" r="89778"/>
                    </a14:imgEffect>
                  </a14:imgLayer>
                </a14:imgProps>
              </a:ext>
              <a:ext uri="{28A0092B-C50C-407E-A947-70E740481C1C}">
                <a14:useLocalDpi xmlns:a14="http://schemas.microsoft.com/office/drawing/2010/main" val="0"/>
              </a:ext>
            </a:extLst>
          </a:blip>
          <a:srcRect l="24701" r="10495"/>
          <a:stretch/>
        </p:blipFill>
        <p:spPr bwMode="auto">
          <a:xfrm>
            <a:off x="4942645" y="3352800"/>
            <a:ext cx="2175164" cy="334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ular Callout 5">
            <a:extLst>
              <a:ext uri="{FF2B5EF4-FFF2-40B4-BE49-F238E27FC236}">
                <a16:creationId xmlns:a16="http://schemas.microsoft.com/office/drawing/2014/main" id="{2290B890-9437-B559-6A05-57E36EF8A150}"/>
              </a:ext>
            </a:extLst>
          </p:cNvPr>
          <p:cNvSpPr/>
          <p:nvPr/>
        </p:nvSpPr>
        <p:spPr>
          <a:xfrm>
            <a:off x="2954518" y="5181600"/>
            <a:ext cx="1295400" cy="609600"/>
          </a:xfrm>
          <a:prstGeom prst="wedgeRoundRectCallout">
            <a:avLst>
              <a:gd name="adj1" fmla="val 111787"/>
              <a:gd name="adj2" fmla="val -46591"/>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hr-HR" dirty="0"/>
              <a:t>DNA geni</a:t>
            </a:r>
          </a:p>
        </p:txBody>
      </p:sp>
      <p:sp>
        <p:nvSpPr>
          <p:cNvPr id="9" name="Rounded Rectangular Callout 8">
            <a:extLst>
              <a:ext uri="{FF2B5EF4-FFF2-40B4-BE49-F238E27FC236}">
                <a16:creationId xmlns:a16="http://schemas.microsoft.com/office/drawing/2014/main" id="{26798043-1AE6-0AD8-A356-E5099BF13A1E}"/>
              </a:ext>
            </a:extLst>
          </p:cNvPr>
          <p:cNvSpPr/>
          <p:nvPr/>
        </p:nvSpPr>
        <p:spPr>
          <a:xfrm>
            <a:off x="6390445" y="5181600"/>
            <a:ext cx="1295400" cy="609600"/>
          </a:xfrm>
          <a:prstGeom prst="wedgeRoundRectCallout">
            <a:avLst>
              <a:gd name="adj1" fmla="val -74309"/>
              <a:gd name="adj2" fmla="val -7840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hr-HR" dirty="0"/>
              <a:t>mRNA</a:t>
            </a:r>
          </a:p>
          <a:p>
            <a:pPr algn="ctr"/>
            <a:r>
              <a:rPr lang="hr-HR" dirty="0"/>
              <a:t> geni</a:t>
            </a:r>
          </a:p>
        </p:txBody>
      </p:sp>
    </p:spTree>
    <p:extLst>
      <p:ext uri="{BB962C8B-B14F-4D97-AF65-F5344CB8AC3E}">
        <p14:creationId xmlns:p14="http://schemas.microsoft.com/office/powerpoint/2010/main" val="3123967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831D8940-71D4-773E-F69D-E99876DBCCBD}"/>
              </a:ext>
            </a:extLst>
          </p:cNvPr>
          <p:cNvSpPr>
            <a:spLocks noGrp="1"/>
          </p:cNvSpPr>
          <p:nvPr>
            <p:ph type="title"/>
          </p:nvPr>
        </p:nvSpPr>
        <p:spPr>
          <a:xfrm>
            <a:off x="838200" y="365125"/>
            <a:ext cx="10515600" cy="1325563"/>
          </a:xfrm>
        </p:spPr>
        <p:txBody>
          <a:bodyPr>
            <a:normAutofit/>
          </a:bodyPr>
          <a:lstStyle/>
          <a:p>
            <a:r>
              <a:rPr lang="hr-HR" sz="5400"/>
              <a:t>Zanimljivosti</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zervirano mjesto sadržaja 2">
            <a:extLst>
              <a:ext uri="{FF2B5EF4-FFF2-40B4-BE49-F238E27FC236}">
                <a16:creationId xmlns:a16="http://schemas.microsoft.com/office/drawing/2014/main" id="{2CB7B17B-2A3E-B864-EDB6-2C692CA1886A}"/>
              </a:ext>
            </a:extLst>
          </p:cNvPr>
          <p:cNvSpPr>
            <a:spLocks noGrp="1"/>
          </p:cNvSpPr>
          <p:nvPr>
            <p:ph idx="1"/>
          </p:nvPr>
        </p:nvSpPr>
        <p:spPr>
          <a:xfrm>
            <a:off x="838200" y="1929384"/>
            <a:ext cx="10515600" cy="4251960"/>
          </a:xfrm>
        </p:spPr>
        <p:txBody>
          <a:bodyPr>
            <a:normAutofit fontScale="92500"/>
          </a:bodyPr>
          <a:lstStyle/>
          <a:p>
            <a:r>
              <a:rPr lang="pl-PL" sz="2200" b="0" i="0" dirty="0">
                <a:effectLst/>
                <a:latin typeface="PT Serif" panose="020A0603040505020204" pitchFamily="18" charset="-18"/>
              </a:rPr>
              <a:t>Ljudska DNA je 98 % identična DNA čimpanze.</a:t>
            </a:r>
          </a:p>
          <a:p>
            <a:r>
              <a:rPr lang="hr-HR" sz="2200" b="0" i="0" dirty="0">
                <a:effectLst/>
                <a:latin typeface="PT Serif" panose="020A0603040505020204" pitchFamily="18" charset="-18"/>
              </a:rPr>
              <a:t>Ljudi imaju otprilike 30 000 gena.</a:t>
            </a:r>
          </a:p>
          <a:p>
            <a:r>
              <a:rPr lang="hr-HR" sz="2200" b="0" i="0" dirty="0">
                <a:effectLst/>
                <a:latin typeface="PT Serif" panose="020A0603040505020204" pitchFamily="18" charset="-18"/>
              </a:rPr>
              <a:t>U našem tijelu postoji 100 bilijuna (100 000 000 000 000) stanica.</a:t>
            </a:r>
          </a:p>
          <a:p>
            <a:r>
              <a:rPr lang="hr-HR" sz="2200" b="0" i="0" dirty="0">
                <a:effectLst/>
                <a:latin typeface="PT Serif" panose="020A0603040505020204" pitchFamily="18" charset="-18"/>
              </a:rPr>
              <a:t>Postoje tri milijarde (3 000 000 000) parova baza u DNK kodu unutar svake stanice.</a:t>
            </a:r>
          </a:p>
          <a:p>
            <a:r>
              <a:rPr lang="hr-HR" sz="2200" b="0" i="0" dirty="0">
                <a:effectLst/>
                <a:latin typeface="PT Serif" panose="020A0603040505020204" pitchFamily="18" charset="-18"/>
              </a:rPr>
              <a:t>Osobi koja upisuje 60 riječi u minuti, osam sati dnevno, trebalo bi oko 50 godina da upiše ljudski genom.</a:t>
            </a:r>
          </a:p>
          <a:p>
            <a:r>
              <a:rPr lang="hr-HR" sz="2200" b="0" i="0" dirty="0">
                <a:effectLst/>
                <a:latin typeface="PT Serif" panose="020A0603040505020204" pitchFamily="18" charset="-18"/>
              </a:rPr>
              <a:t>Kada bi se sve tri milijarde slova u ljudskom genomu naslagale jedan milimetar jedno od drugog, dosegle bi visinu 7000 puta veću od visine Empire State </a:t>
            </a:r>
            <a:r>
              <a:rPr lang="hr-HR" sz="2200" b="0" i="0" dirty="0" err="1">
                <a:effectLst/>
                <a:latin typeface="PT Serif" panose="020A0603040505020204" pitchFamily="18" charset="-18"/>
              </a:rPr>
              <a:t>Buildinga</a:t>
            </a:r>
            <a:r>
              <a:rPr lang="hr-HR" sz="2200" b="0" i="0" dirty="0">
                <a:effectLst/>
                <a:latin typeface="PT Serif" panose="020A0603040505020204" pitchFamily="18" charset="-18"/>
              </a:rPr>
              <a:t>.</a:t>
            </a:r>
          </a:p>
          <a:p>
            <a:r>
              <a:rPr lang="hr-HR" sz="2200" dirty="0">
                <a:latin typeface="PT Serif" panose="020B0604020202020204" pitchFamily="18" charset="-18"/>
              </a:rPr>
              <a:t>K</a:t>
            </a:r>
            <a:r>
              <a:rPr lang="hr-HR" sz="2200" b="0" i="0" dirty="0">
                <a:effectLst/>
                <a:latin typeface="PT Serif" panose="020B0604020202020204" pitchFamily="18" charset="-18"/>
              </a:rPr>
              <a:t>ada strastveno poljubite svog partnera, ne samo da razmjenjujete bakterije i sluz, već prenosite i dio svog genetskog koda preko sline. </a:t>
            </a:r>
            <a:r>
              <a:rPr lang="hr-HR" sz="2200" b="0" i="0" dirty="0">
                <a:effectLst/>
                <a:latin typeface="PT Serif" panose="020A0603040505020204" pitchFamily="18" charset="-18"/>
              </a:rPr>
              <a:t>DNA će ostati u njihovim ustima najmanje sat vremena.</a:t>
            </a:r>
          </a:p>
          <a:p>
            <a:endParaRPr lang="hr-HR" sz="2200" dirty="0"/>
          </a:p>
        </p:txBody>
      </p:sp>
    </p:spTree>
    <p:extLst>
      <p:ext uri="{BB962C8B-B14F-4D97-AF65-F5344CB8AC3E}">
        <p14:creationId xmlns:p14="http://schemas.microsoft.com/office/powerpoint/2010/main" val="3699758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4CFE92B-B876-FA5C-DD23-ADA714F8CA29}"/>
              </a:ext>
            </a:extLst>
          </p:cNvPr>
          <p:cNvSpPr>
            <a:spLocks noGrp="1"/>
          </p:cNvSpPr>
          <p:nvPr>
            <p:ph type="title"/>
          </p:nvPr>
        </p:nvSpPr>
        <p:spPr/>
        <p:txBody>
          <a:bodyPr/>
          <a:lstStyle/>
          <a:p>
            <a:r>
              <a:rPr lang="hr-HR" dirty="0"/>
              <a:t>ZADATAK 1. Prije početka…</a:t>
            </a:r>
          </a:p>
        </p:txBody>
      </p:sp>
      <p:sp>
        <p:nvSpPr>
          <p:cNvPr id="3" name="Rezervirano mjesto sadržaja 2">
            <a:extLst>
              <a:ext uri="{FF2B5EF4-FFF2-40B4-BE49-F238E27FC236}">
                <a16:creationId xmlns:a16="http://schemas.microsoft.com/office/drawing/2014/main" id="{BF6987EA-B39E-DB16-FFCD-22DE1E88EA98}"/>
              </a:ext>
            </a:extLst>
          </p:cNvPr>
          <p:cNvSpPr>
            <a:spLocks noGrp="1"/>
          </p:cNvSpPr>
          <p:nvPr>
            <p:ph idx="1"/>
          </p:nvPr>
        </p:nvSpPr>
        <p:spPr/>
        <p:txBody>
          <a:bodyPr/>
          <a:lstStyle/>
          <a:p>
            <a:r>
              <a:rPr lang="hr-HR" dirty="0"/>
              <a:t>Poveznica: </a:t>
            </a:r>
            <a:r>
              <a:rPr lang="hr-HR" dirty="0">
                <a:hlinkClick r:id="rId2"/>
              </a:rPr>
              <a:t>https://forms.office.com/e/dxjqTG8dkP</a:t>
            </a:r>
            <a:r>
              <a:rPr lang="hr-HR" dirty="0"/>
              <a:t> </a:t>
            </a:r>
          </a:p>
          <a:p>
            <a:r>
              <a:rPr lang="hr-HR" dirty="0"/>
              <a:t>QR kod: </a:t>
            </a:r>
          </a:p>
        </p:txBody>
      </p:sp>
      <p:pic>
        <p:nvPicPr>
          <p:cNvPr id="5" name="Slika 4">
            <a:extLst>
              <a:ext uri="{FF2B5EF4-FFF2-40B4-BE49-F238E27FC236}">
                <a16:creationId xmlns:a16="http://schemas.microsoft.com/office/drawing/2014/main" id="{401CE58C-CA90-55F2-56B6-EF3BCE7A9882}"/>
              </a:ext>
            </a:extLst>
          </p:cNvPr>
          <p:cNvPicPr>
            <a:picLocks noChangeAspect="1"/>
          </p:cNvPicPr>
          <p:nvPr/>
        </p:nvPicPr>
        <p:blipFill>
          <a:blip r:embed="rId3"/>
          <a:stretch>
            <a:fillRect/>
          </a:stretch>
        </p:blipFill>
        <p:spPr>
          <a:xfrm>
            <a:off x="3424034" y="2456915"/>
            <a:ext cx="4319460" cy="4351338"/>
          </a:xfrm>
          <a:prstGeom prst="rect">
            <a:avLst/>
          </a:prstGeom>
        </p:spPr>
      </p:pic>
    </p:spTree>
    <p:extLst>
      <p:ext uri="{BB962C8B-B14F-4D97-AF65-F5344CB8AC3E}">
        <p14:creationId xmlns:p14="http://schemas.microsoft.com/office/powerpoint/2010/main" val="3324063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60" name="Rectangle 1025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C70567D4-BB22-1B86-A133-05C1EABF7DC3}"/>
              </a:ext>
            </a:extLst>
          </p:cNvPr>
          <p:cNvSpPr>
            <a:spLocks noGrp="1"/>
          </p:cNvSpPr>
          <p:nvPr>
            <p:ph type="title"/>
          </p:nvPr>
        </p:nvSpPr>
        <p:spPr>
          <a:xfrm>
            <a:off x="572493" y="238539"/>
            <a:ext cx="11018520" cy="1434415"/>
          </a:xfrm>
        </p:spPr>
        <p:txBody>
          <a:bodyPr anchor="b">
            <a:normAutofit/>
          </a:bodyPr>
          <a:lstStyle/>
          <a:p>
            <a:r>
              <a:rPr lang="hr-HR" sz="5400"/>
              <a:t>DILEME GENETSKOG TESTIRANJA</a:t>
            </a:r>
          </a:p>
        </p:txBody>
      </p:sp>
      <p:sp>
        <p:nvSpPr>
          <p:cNvPr id="1026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zervirano mjesto sadržaja 2">
            <a:extLst>
              <a:ext uri="{FF2B5EF4-FFF2-40B4-BE49-F238E27FC236}">
                <a16:creationId xmlns:a16="http://schemas.microsoft.com/office/drawing/2014/main" id="{F1795E44-73D9-03C1-2641-130A034D1C20}"/>
              </a:ext>
            </a:extLst>
          </p:cNvPr>
          <p:cNvSpPr>
            <a:spLocks noGrp="1"/>
          </p:cNvSpPr>
          <p:nvPr>
            <p:ph idx="1"/>
          </p:nvPr>
        </p:nvSpPr>
        <p:spPr>
          <a:xfrm>
            <a:off x="572493" y="2071316"/>
            <a:ext cx="6713552" cy="4119172"/>
          </a:xfrm>
        </p:spPr>
        <p:txBody>
          <a:bodyPr anchor="t">
            <a:normAutofit/>
          </a:bodyPr>
          <a:lstStyle/>
          <a:p>
            <a:pPr marL="0" marR="0" lvl="0" indent="0" defTabSz="914400" rtl="0" eaLnBrk="0" fontAlgn="base" latinLnBrk="0" hangingPunct="0">
              <a:spcBef>
                <a:spcPct val="0"/>
              </a:spcBef>
              <a:spcAft>
                <a:spcPts val="600"/>
              </a:spcAft>
              <a:buClrTx/>
              <a:buSzTx/>
              <a:buFontTx/>
              <a:buNone/>
              <a:tabLst/>
            </a:pPr>
            <a:r>
              <a:rPr kumimoji="0" lang="sr-Latn-RS" altLang="sr-Latn-RS" sz="1500" b="1" i="0" u="none" strike="noStrike" cap="none" normalizeH="0" baseline="0" dirty="0">
                <a:ln>
                  <a:noFill/>
                </a:ln>
                <a:effectLst/>
                <a:latin typeface="Arial" panose="020B0604020202020204" pitchFamily="34" charset="0"/>
                <a:cs typeface="Arial" panose="020B0604020202020204" pitchFamily="34" charset="0"/>
              </a:rPr>
              <a:t>SCENARIJ 1: TESTIRANJE EMBRIJA</a:t>
            </a:r>
          </a:p>
          <a:p>
            <a:pPr marL="0" marR="0" lvl="0" indent="0" defTabSz="914400" rtl="0" eaLnBrk="0" fontAlgn="base" latinLnBrk="0" hangingPunct="0">
              <a:lnSpc>
                <a:spcPct val="100000"/>
              </a:lnSpc>
              <a:spcBef>
                <a:spcPts val="600"/>
              </a:spcBef>
              <a:spcAft>
                <a:spcPts val="600"/>
              </a:spcAft>
              <a:buClrTx/>
              <a:buSzTx/>
              <a:buFontTx/>
              <a:buNone/>
              <a:tabLst/>
            </a:pPr>
            <a:r>
              <a:rPr kumimoji="0" lang="sr-Latn-RS" altLang="sr-Latn-RS" sz="1500" b="0" i="0" u="none" strike="noStrike" cap="none" normalizeH="0" baseline="0" dirty="0">
                <a:ln>
                  <a:noFill/>
                </a:ln>
                <a:effectLst/>
                <a:latin typeface="Arial" panose="020B0604020202020204" pitchFamily="34" charset="0"/>
                <a:cs typeface="Arial" panose="020B0604020202020204" pitchFamily="34" charset="0"/>
              </a:rPr>
              <a:t>Vi i vaš suprug uskoro ćete zasnovati obitelj. Vaš suprug ima genetsku mutaciju koja uvelike povećava njegove šanse, nekada u životu, da dobije </a:t>
            </a:r>
            <a:r>
              <a:rPr kumimoji="0" lang="sr-Latn-RS" altLang="sr-Latn-RS" sz="1500" b="0" i="0" u="none" strike="noStrike" cap="none" normalizeH="0" baseline="0" dirty="0" err="1">
                <a:ln>
                  <a:noFill/>
                </a:ln>
                <a:effectLst/>
                <a:latin typeface="Arial" panose="020B0604020202020204" pitchFamily="34" charset="0"/>
                <a:cs typeface="Arial" panose="020B0604020202020204" pitchFamily="34" charset="0"/>
              </a:rPr>
              <a:t>rijedak</a:t>
            </a:r>
            <a:r>
              <a:rPr kumimoji="0" lang="sr-Latn-RS" altLang="sr-Latn-RS" sz="1500" b="0" i="0" u="none" strike="noStrike" cap="none" normalizeH="0" baseline="0" dirty="0">
                <a:ln>
                  <a:noFill/>
                </a:ln>
                <a:effectLst/>
                <a:latin typeface="Arial" panose="020B0604020202020204" pitchFamily="34" charset="0"/>
                <a:cs typeface="Arial" panose="020B0604020202020204" pitchFamily="34" charset="0"/>
              </a:rPr>
              <a:t> oblik raka debelog </a:t>
            </a:r>
            <a:r>
              <a:rPr kumimoji="0" lang="sr-Latn-RS" altLang="sr-Latn-RS" sz="1500" b="0" i="0" u="none" strike="noStrike" cap="none" normalizeH="0" baseline="0" dirty="0" err="1">
                <a:ln>
                  <a:noFill/>
                </a:ln>
                <a:effectLst/>
                <a:latin typeface="Arial" panose="020B0604020202020204" pitchFamily="34" charset="0"/>
                <a:cs typeface="Arial" panose="020B0604020202020204" pitchFamily="34" charset="0"/>
              </a:rPr>
              <a:t>crijeva</a:t>
            </a:r>
            <a:r>
              <a:rPr kumimoji="0" lang="sr-Latn-RS" altLang="sr-Latn-RS" sz="1500" b="0" i="0" u="none" strike="noStrike" cap="none" normalizeH="0" baseline="0" dirty="0">
                <a:ln>
                  <a:noFill/>
                </a:ln>
                <a:effectLst/>
                <a:latin typeface="Arial" panose="020B0604020202020204" pitchFamily="34" charset="0"/>
                <a:cs typeface="Arial" panose="020B0604020202020204" pitchFamily="34" charset="0"/>
              </a:rPr>
              <a:t>, vrstu koja je usmrtila njegovu majku i strica. </a:t>
            </a:r>
            <a:r>
              <a:rPr kumimoji="0" lang="sr-Latn-RS" altLang="sr-Latn-RS" sz="1500" b="0" i="0" u="none" strike="noStrike" cap="none" normalizeH="0" baseline="0" dirty="0" err="1">
                <a:ln>
                  <a:noFill/>
                </a:ln>
                <a:effectLst/>
                <a:latin typeface="Arial" panose="020B0604020202020204" pitchFamily="34" charset="0"/>
                <a:cs typeface="Arial" panose="020B0604020202020204" pitchFamily="34" charset="0"/>
              </a:rPr>
              <a:t>Preimplantacijska</a:t>
            </a:r>
            <a:r>
              <a:rPr kumimoji="0" lang="sr-Latn-RS" altLang="sr-Latn-RS" sz="1500" b="0" i="0" u="none" strike="noStrike" cap="none" normalizeH="0" baseline="0" dirty="0">
                <a:ln>
                  <a:noFill/>
                </a:ln>
                <a:effectLst/>
                <a:latin typeface="Arial" panose="020B0604020202020204" pitchFamily="34" charset="0"/>
                <a:cs typeface="Arial" panose="020B0604020202020204" pitchFamily="34" charset="0"/>
              </a:rPr>
              <a:t> genetska dijagnoza, ili PGD, omogućuje testiranje vaših embrija na mutaciju i </a:t>
            </a:r>
            <a:r>
              <a:rPr kumimoji="0" lang="sr-Latn-RS" altLang="sr-Latn-RS" sz="1500" b="0" i="0" u="none" strike="noStrike" cap="none" normalizeH="0" baseline="0" dirty="0" err="1">
                <a:ln>
                  <a:noFill/>
                </a:ln>
                <a:effectLst/>
                <a:latin typeface="Arial" panose="020B0604020202020204" pitchFamily="34" charset="0"/>
                <a:cs typeface="Arial" panose="020B0604020202020204" pitchFamily="34" charset="0"/>
              </a:rPr>
              <a:t>prijenos</a:t>
            </a:r>
            <a:r>
              <a:rPr kumimoji="0" lang="sr-Latn-RS" altLang="sr-Latn-RS" sz="1500" b="0" i="0" u="none" strike="noStrike" cap="none" normalizeH="0" baseline="0" dirty="0">
                <a:ln>
                  <a:noFill/>
                </a:ln>
                <a:effectLst/>
                <a:latin typeface="Arial" panose="020B0604020202020204" pitchFamily="34" charset="0"/>
                <a:cs typeface="Arial" panose="020B0604020202020204" pitchFamily="34" charset="0"/>
              </a:rPr>
              <a:t> samo onih koji je nemaju u svojoj </a:t>
            </a:r>
            <a:r>
              <a:rPr kumimoji="0" lang="sr-Latn-RS" altLang="sr-Latn-RS" sz="1500" b="0" i="0" u="none" strike="noStrike" cap="none" normalizeH="0" baseline="0" dirty="0" err="1">
                <a:ln>
                  <a:noFill/>
                </a:ln>
                <a:effectLst/>
                <a:latin typeface="Arial" panose="020B0604020202020204" pitchFamily="34" charset="0"/>
                <a:cs typeface="Arial" panose="020B0604020202020204" pitchFamily="34" charset="0"/>
              </a:rPr>
              <a:t>maternicu</a:t>
            </a:r>
            <a:r>
              <a:rPr kumimoji="0" lang="sr-Latn-RS" altLang="sr-Latn-RS" sz="1500" b="0" i="0" u="none" strike="noStrike" cap="none" normalizeH="0" baseline="0" dirty="0">
                <a:ln>
                  <a:noFill/>
                </a:ln>
                <a:effectLst/>
                <a:latin typeface="Arial" panose="020B0604020202020204" pitchFamily="34" charset="0"/>
                <a:cs typeface="Arial" panose="020B0604020202020204" pitchFamily="34" charset="0"/>
              </a:rPr>
              <a:t> kako bi se nastavio razvoj. PGD ​​uključuje uklanjanje jedne od osam stanica u embriju koja se, ako se smatra zdravom, prenosi natrag u </a:t>
            </a:r>
            <a:r>
              <a:rPr lang="sr-Latn-RS" altLang="sr-Latn-RS" sz="1500" dirty="0">
                <a:latin typeface="Arial" panose="020B0604020202020204" pitchFamily="34" charset="0"/>
                <a:cs typeface="Arial" panose="020B0604020202020204" pitchFamily="34" charset="0"/>
              </a:rPr>
              <a:t>vaše </a:t>
            </a:r>
            <a:r>
              <a:rPr lang="sr-Latn-RS" altLang="sr-Latn-RS" sz="1500" dirty="0" err="1">
                <a:latin typeface="Arial" panose="020B0604020202020204" pitchFamily="34" charset="0"/>
                <a:cs typeface="Arial" panose="020B0604020202020204" pitchFamily="34" charset="0"/>
              </a:rPr>
              <a:t>tijelo</a:t>
            </a:r>
            <a:r>
              <a:rPr kumimoji="0" lang="sr-Latn-RS" altLang="sr-Latn-RS" sz="1500" b="0" i="0" u="none" strike="noStrike" cap="none" normalizeH="0" baseline="0" dirty="0">
                <a:ln>
                  <a:noFill/>
                </a:ln>
                <a:effectLst/>
                <a:latin typeface="Arial" panose="020B0604020202020204" pitchFamily="34" charset="0"/>
                <a:cs typeface="Arial" panose="020B0604020202020204" pitchFamily="34" charset="0"/>
              </a:rPr>
              <a:t> radi razvoja—minus ta jedna stanica. Međutim, čak i ako ne napravite PGD i vaša beba </a:t>
            </a:r>
            <a:r>
              <a:rPr kumimoji="0" lang="sr-Latn-RS" altLang="sr-Latn-RS" sz="1500" b="0" i="0" u="none" strike="noStrike" cap="none" normalizeH="0" baseline="0" dirty="0" err="1">
                <a:ln>
                  <a:noFill/>
                </a:ln>
                <a:effectLst/>
                <a:latin typeface="Arial" panose="020B0604020202020204" pitchFamily="34" charset="0"/>
                <a:cs typeface="Arial" panose="020B0604020202020204" pitchFamily="34" charset="0"/>
              </a:rPr>
              <a:t>naslijedi</a:t>
            </a:r>
            <a:r>
              <a:rPr kumimoji="0" lang="sr-Latn-RS" altLang="sr-Latn-RS" sz="1500" b="0" i="0" u="none" strike="noStrike" cap="none" normalizeH="0" baseline="0" dirty="0">
                <a:ln>
                  <a:noFill/>
                </a:ln>
                <a:effectLst/>
                <a:latin typeface="Arial" panose="020B0604020202020204" pitchFamily="34" charset="0"/>
                <a:cs typeface="Arial" panose="020B0604020202020204" pitchFamily="34" charset="0"/>
              </a:rPr>
              <a:t> mutaciju, nije sigurno da će kasnije dobiti bolest.</a:t>
            </a:r>
            <a:br>
              <a:rPr kumimoji="0" lang="sr-Latn-RS" altLang="sr-Latn-RS" sz="1500" b="0" i="0" u="none" strike="noStrike" cap="none" normalizeH="0" baseline="0" dirty="0">
                <a:ln>
                  <a:noFill/>
                </a:ln>
                <a:effectLst/>
                <a:latin typeface="Arial" panose="020B0604020202020204" pitchFamily="34" charset="0"/>
                <a:cs typeface="Arial" panose="020B0604020202020204" pitchFamily="34" charset="0"/>
              </a:rPr>
            </a:br>
            <a:endParaRPr kumimoji="0" lang="sr-Latn-RS" altLang="sr-Latn-RS" sz="15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None/>
              <a:tabLst/>
            </a:pPr>
            <a:r>
              <a:rPr kumimoji="0" lang="sr-Latn-RS" altLang="sr-Latn-RS" sz="1500" b="0" i="0" u="none" strike="noStrike" cap="none" normalizeH="0" baseline="0" dirty="0">
                <a:ln>
                  <a:noFill/>
                </a:ln>
                <a:effectLst/>
                <a:latin typeface="Arial" panose="020B0604020202020204" pitchFamily="34" charset="0"/>
                <a:cs typeface="Arial" panose="020B0604020202020204" pitchFamily="34" charset="0"/>
              </a:rPr>
              <a:t>          </a:t>
            </a:r>
            <a:r>
              <a:rPr kumimoji="0" lang="sr-Latn-RS" altLang="sr-Latn-RS" sz="1500" b="1" i="0" u="none" strike="noStrike" cap="none" normalizeH="0" baseline="0" dirty="0">
                <a:ln>
                  <a:noFill/>
                </a:ln>
                <a:effectLst/>
                <a:latin typeface="Arial" panose="020B0604020202020204" pitchFamily="34" charset="0"/>
                <a:cs typeface="Arial" panose="020B0604020202020204" pitchFamily="34" charset="0"/>
              </a:rPr>
              <a:t>S obzirom na gore navedene informacije, biste li se testirali?</a:t>
            </a:r>
          </a:p>
          <a:p>
            <a:pPr marL="0" marR="0" lvl="0" indent="0" defTabSz="914400" rtl="0" eaLnBrk="0" fontAlgn="base" latinLnBrk="0" hangingPunct="0">
              <a:spcBef>
                <a:spcPct val="0"/>
              </a:spcBef>
              <a:spcAft>
                <a:spcPts val="600"/>
              </a:spcAft>
              <a:buClrTx/>
              <a:buSzTx/>
              <a:buFontTx/>
              <a:buNone/>
              <a:tabLst/>
            </a:pPr>
            <a:endParaRPr lang="sr-Latn-RS" altLang="sr-Latn-RS" sz="1500" b="1" dirty="0">
              <a:latin typeface="Arial" panose="020B0604020202020204" pitchFamily="34" charset="0"/>
              <a:cs typeface="Arial" panose="020B0604020202020204" pitchFamily="34" charset="0"/>
            </a:endParaRPr>
          </a:p>
          <a:p>
            <a:pPr marL="0" marR="0" lvl="0" indent="0" algn="ctr" defTabSz="914400" rtl="0" eaLnBrk="0" fontAlgn="base" latinLnBrk="0" hangingPunct="0">
              <a:spcBef>
                <a:spcPct val="0"/>
              </a:spcBef>
              <a:spcAft>
                <a:spcPts val="600"/>
              </a:spcAft>
              <a:buClrTx/>
              <a:buSzTx/>
              <a:buFontTx/>
              <a:buNone/>
              <a:tabLst/>
            </a:pPr>
            <a:r>
              <a:rPr kumimoji="0" lang="sr-Latn-RS" altLang="sr-Latn-RS" sz="15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DA		NE		NISAM SIGURAN/SIGURNA</a:t>
            </a:r>
            <a:endParaRPr kumimoji="0" lang="sr-Latn-RS" altLang="sr-Latn-RS" sz="1500" b="0" i="0" u="none" strike="noStrike" cap="none" normalizeH="0" baseline="0" dirty="0">
              <a:ln>
                <a:noFill/>
              </a:ln>
              <a:solidFill>
                <a:srgbClr val="FF0000"/>
              </a:solidFill>
              <a:effectLst/>
              <a:latin typeface="Arial" panose="020B0604020202020204" pitchFamily="34" charset="0"/>
            </a:endParaRPr>
          </a:p>
        </p:txBody>
      </p:sp>
      <p:pic>
        <p:nvPicPr>
          <p:cNvPr id="10244" name="Picture 4" descr="Slika na kojoj se prikazuje tekst, crveno, narančasto&#10;&#10;Opis je automatski generiran">
            <a:extLst>
              <a:ext uri="{FF2B5EF4-FFF2-40B4-BE49-F238E27FC236}">
                <a16:creationId xmlns:a16="http://schemas.microsoft.com/office/drawing/2014/main" id="{F821EFC4-02E5-EC0F-FD8E-64BA9E9597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42" r="25622" b="2"/>
          <a:stretch/>
        </p:blipFill>
        <p:spPr bwMode="auto">
          <a:xfrm>
            <a:off x="7766966" y="1911493"/>
            <a:ext cx="3941064" cy="409651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Slika na kojoj se prikazuje tekst, crveno, narančasto&#10;&#10;Opis je automatski generiran">
            <a:extLst>
              <a:ext uri="{FF2B5EF4-FFF2-40B4-BE49-F238E27FC236}">
                <a16:creationId xmlns:a16="http://schemas.microsoft.com/office/drawing/2014/main" id="{16F1133D-08B3-31EE-EA90-9131A0D40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5626100"/>
            <a:ext cx="1905000" cy="1266825"/>
          </a:xfrm>
          <a:prstGeom prst="rect">
            <a:avLst/>
          </a:prstGeom>
          <a:noFill/>
          <a:extLst>
            <a:ext uri="{909E8E84-426E-40DD-AFC4-6F175D3DCCD1}">
              <a14:hiddenFill xmlns:a14="http://schemas.microsoft.com/office/drawing/2010/main">
                <a:solidFill>
                  <a:srgbClr val="FFFFFF"/>
                </a:solidFill>
              </a14:hiddenFill>
            </a:ext>
          </a:extLst>
        </p:spPr>
      </p:pic>
      <p:sp>
        <p:nvSpPr>
          <p:cNvPr id="5" name="TekstniOkvir 4">
            <a:extLst>
              <a:ext uri="{FF2B5EF4-FFF2-40B4-BE49-F238E27FC236}">
                <a16:creationId xmlns:a16="http://schemas.microsoft.com/office/drawing/2014/main" id="{A23E0200-73C1-90CE-EB71-6F996A1C1D34}"/>
              </a:ext>
            </a:extLst>
          </p:cNvPr>
          <p:cNvSpPr txBox="1"/>
          <p:nvPr/>
        </p:nvSpPr>
        <p:spPr>
          <a:xfrm>
            <a:off x="7766966" y="6032229"/>
            <a:ext cx="2537618" cy="369332"/>
          </a:xfrm>
          <a:prstGeom prst="rect">
            <a:avLst/>
          </a:prstGeom>
          <a:noFill/>
        </p:spPr>
        <p:txBody>
          <a:bodyPr wrap="none" rtlCol="0">
            <a:spAutoFit/>
          </a:bodyPr>
          <a:lstStyle/>
          <a:p>
            <a:r>
              <a:rPr lang="hr-HR" dirty="0"/>
              <a:t>Embrij pod mikroskopom</a:t>
            </a:r>
          </a:p>
        </p:txBody>
      </p:sp>
    </p:spTree>
    <p:extLst>
      <p:ext uri="{BB962C8B-B14F-4D97-AF65-F5344CB8AC3E}">
        <p14:creationId xmlns:p14="http://schemas.microsoft.com/office/powerpoint/2010/main" val="4067184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60" name="Rectangle 1025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C70567D4-BB22-1B86-A133-05C1EABF7DC3}"/>
              </a:ext>
            </a:extLst>
          </p:cNvPr>
          <p:cNvSpPr>
            <a:spLocks noGrp="1"/>
          </p:cNvSpPr>
          <p:nvPr>
            <p:ph type="title"/>
          </p:nvPr>
        </p:nvSpPr>
        <p:spPr>
          <a:xfrm>
            <a:off x="572493" y="238539"/>
            <a:ext cx="11018520" cy="1434415"/>
          </a:xfrm>
        </p:spPr>
        <p:txBody>
          <a:bodyPr anchor="b">
            <a:normAutofit/>
          </a:bodyPr>
          <a:lstStyle/>
          <a:p>
            <a:r>
              <a:rPr lang="hr-HR" sz="5400"/>
              <a:t>DILEME GENETSKOG TESTIRANJA</a:t>
            </a:r>
          </a:p>
        </p:txBody>
      </p:sp>
      <p:sp>
        <p:nvSpPr>
          <p:cNvPr id="1026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zervirano mjesto sadržaja 2">
            <a:extLst>
              <a:ext uri="{FF2B5EF4-FFF2-40B4-BE49-F238E27FC236}">
                <a16:creationId xmlns:a16="http://schemas.microsoft.com/office/drawing/2014/main" id="{F1795E44-73D9-03C1-2641-130A034D1C20}"/>
              </a:ext>
            </a:extLst>
          </p:cNvPr>
          <p:cNvSpPr>
            <a:spLocks noGrp="1"/>
          </p:cNvSpPr>
          <p:nvPr>
            <p:ph idx="1"/>
          </p:nvPr>
        </p:nvSpPr>
        <p:spPr>
          <a:xfrm>
            <a:off x="572493" y="2071316"/>
            <a:ext cx="6713552" cy="4119172"/>
          </a:xfrm>
        </p:spPr>
        <p:txBody>
          <a:bodyPr anchor="t">
            <a:normAutofit/>
          </a:bodyPr>
          <a:lstStyle/>
          <a:p>
            <a:pPr marL="0" marR="0" lvl="0" indent="0" defTabSz="914400" rtl="0" eaLnBrk="0" fontAlgn="base" latinLnBrk="0" hangingPunct="0">
              <a:spcBef>
                <a:spcPct val="0"/>
              </a:spcBef>
              <a:spcAft>
                <a:spcPts val="600"/>
              </a:spcAft>
              <a:buClrTx/>
              <a:buSzTx/>
              <a:buFontTx/>
              <a:buNone/>
              <a:tabLst/>
            </a:pPr>
            <a:r>
              <a:rPr kumimoji="0" lang="sr-Latn-RS" altLang="sr-Latn-RS" sz="1500" b="1" i="0" u="none" strike="noStrike" cap="none" normalizeH="0" baseline="0" dirty="0">
                <a:ln>
                  <a:noFill/>
                </a:ln>
                <a:effectLst/>
                <a:latin typeface="Arial" panose="020B0604020202020204" pitchFamily="34" charset="0"/>
                <a:cs typeface="Arial" panose="020B0604020202020204" pitchFamily="34" charset="0"/>
              </a:rPr>
              <a:t>SCENARIJ 2: ALZHEIMEROVA BOLEST</a:t>
            </a:r>
          </a:p>
          <a:p>
            <a:pPr marL="0" marR="0" lvl="0" indent="0" defTabSz="914400" rtl="0" eaLnBrk="0" fontAlgn="base" latinLnBrk="0" hangingPunct="0">
              <a:lnSpc>
                <a:spcPct val="150000"/>
              </a:lnSpc>
              <a:spcBef>
                <a:spcPct val="0"/>
              </a:spcBef>
              <a:spcAft>
                <a:spcPts val="600"/>
              </a:spcAft>
              <a:buClrTx/>
              <a:buSzTx/>
              <a:buFontTx/>
              <a:buNone/>
              <a:tabLst/>
            </a:pP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Nekoliko članova vaše obitelji razvilo je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Alzheimerovu</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bolest kasno u životu. Razmišljate o tome da se testirate na genetske čimbenike za koje su znanstvenici utvrdili da povećavaju šanse da osoba razvije bolest kasnije u životu. Trenutno ne postoji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lijek</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ili tretman za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Alzheimerovu</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bolest, niti postoje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uvjerljivi</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dokazi da će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lijekovi</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ili dijeta odgoditi ili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spriječiti</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njen početak kod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osjetljive</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osobe.</a:t>
            </a:r>
            <a:br>
              <a:rPr kumimoji="0" lang="sr-Latn-RS" altLang="sr-Latn-RS" sz="1500" b="0" i="0" u="none" strike="noStrike" cap="none" normalizeH="0" baseline="0" dirty="0">
                <a:ln>
                  <a:noFill/>
                </a:ln>
                <a:effectLst/>
                <a:latin typeface="Arial" panose="020B0604020202020204" pitchFamily="34" charset="0"/>
                <a:cs typeface="Arial" panose="020B0604020202020204" pitchFamily="34" charset="0"/>
              </a:rPr>
            </a:br>
            <a:endParaRPr kumimoji="0" lang="sr-Latn-RS" altLang="sr-Latn-RS" sz="15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None/>
              <a:tabLst/>
            </a:pPr>
            <a:r>
              <a:rPr kumimoji="0" lang="sr-Latn-RS" altLang="sr-Latn-RS" sz="1500" b="0" i="0" u="none" strike="noStrike" cap="none" normalizeH="0" baseline="0" dirty="0">
                <a:ln>
                  <a:noFill/>
                </a:ln>
                <a:effectLst/>
                <a:latin typeface="Arial" panose="020B0604020202020204" pitchFamily="34" charset="0"/>
                <a:cs typeface="Arial" panose="020B0604020202020204" pitchFamily="34" charset="0"/>
              </a:rPr>
              <a:t>          </a:t>
            </a:r>
            <a:r>
              <a:rPr kumimoji="0" lang="sr-Latn-RS" altLang="sr-Latn-RS" sz="1500" b="1" i="0" u="none" strike="noStrike" cap="none" normalizeH="0" baseline="0" dirty="0">
                <a:ln>
                  <a:noFill/>
                </a:ln>
                <a:effectLst/>
                <a:latin typeface="Arial" panose="020B0604020202020204" pitchFamily="34" charset="0"/>
                <a:cs typeface="Arial" panose="020B0604020202020204" pitchFamily="34" charset="0"/>
              </a:rPr>
              <a:t>S obzirom na gore navedene informacije, biste li se testirali?</a:t>
            </a:r>
          </a:p>
          <a:p>
            <a:pPr marL="0" marR="0" lvl="0" indent="0" defTabSz="914400" rtl="0" eaLnBrk="0" fontAlgn="base" latinLnBrk="0" hangingPunct="0">
              <a:spcBef>
                <a:spcPct val="0"/>
              </a:spcBef>
              <a:spcAft>
                <a:spcPts val="600"/>
              </a:spcAft>
              <a:buClrTx/>
              <a:buSzTx/>
              <a:buFontTx/>
              <a:buNone/>
              <a:tabLst/>
            </a:pPr>
            <a:endParaRPr lang="sr-Latn-RS" altLang="sr-Latn-RS" sz="1500" b="1" dirty="0">
              <a:latin typeface="Arial" panose="020B0604020202020204" pitchFamily="34" charset="0"/>
              <a:cs typeface="Arial" panose="020B0604020202020204" pitchFamily="34" charset="0"/>
            </a:endParaRPr>
          </a:p>
          <a:p>
            <a:pPr marL="0" marR="0" lvl="0" indent="0" algn="ctr" defTabSz="914400" rtl="0" eaLnBrk="0" fontAlgn="base" latinLnBrk="0" hangingPunct="0">
              <a:spcBef>
                <a:spcPct val="0"/>
              </a:spcBef>
              <a:spcAft>
                <a:spcPts val="600"/>
              </a:spcAft>
              <a:buClrTx/>
              <a:buSzTx/>
              <a:buFontTx/>
              <a:buNone/>
              <a:tabLst/>
            </a:pPr>
            <a:r>
              <a:rPr kumimoji="0" lang="sr-Latn-RS" altLang="sr-Latn-RS" sz="15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DA		NE		NISAM SIGURAN/SIGURNA</a:t>
            </a:r>
            <a:endParaRPr kumimoji="0" lang="sr-Latn-RS" altLang="sr-Latn-RS" sz="1500" b="0" i="0" u="none" strike="noStrike" cap="none" normalizeH="0" baseline="0" dirty="0">
              <a:ln>
                <a:noFill/>
              </a:ln>
              <a:solidFill>
                <a:srgbClr val="FF0000"/>
              </a:solidFill>
              <a:effectLst/>
              <a:latin typeface="Arial" panose="020B0604020202020204" pitchFamily="34" charset="0"/>
            </a:endParaRPr>
          </a:p>
        </p:txBody>
      </p:sp>
      <p:pic>
        <p:nvPicPr>
          <p:cNvPr id="10242" name="Picture 2" descr="Slika na kojoj se prikazuje tekst, crveno, narančasto&#10;&#10;Opis je automatski generiran">
            <a:extLst>
              <a:ext uri="{FF2B5EF4-FFF2-40B4-BE49-F238E27FC236}">
                <a16:creationId xmlns:a16="http://schemas.microsoft.com/office/drawing/2014/main" id="{16F1133D-08B3-31EE-EA90-9131A0D40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5626100"/>
            <a:ext cx="1905000" cy="1266825"/>
          </a:xfrm>
          <a:prstGeom prst="rect">
            <a:avLst/>
          </a:prstGeom>
          <a:noFill/>
          <a:extLst>
            <a:ext uri="{909E8E84-426E-40DD-AFC4-6F175D3DCCD1}">
              <a14:hiddenFill xmlns:a14="http://schemas.microsoft.com/office/drawing/2010/main">
                <a:solidFill>
                  <a:srgbClr val="FFFFFF"/>
                </a:solidFill>
              </a14:hiddenFill>
            </a:ext>
          </a:extLst>
        </p:spPr>
      </p:pic>
      <p:sp>
        <p:nvSpPr>
          <p:cNvPr id="5" name="TekstniOkvir 4">
            <a:extLst>
              <a:ext uri="{FF2B5EF4-FFF2-40B4-BE49-F238E27FC236}">
                <a16:creationId xmlns:a16="http://schemas.microsoft.com/office/drawing/2014/main" id="{A23E0200-73C1-90CE-EB71-6F996A1C1D34}"/>
              </a:ext>
            </a:extLst>
          </p:cNvPr>
          <p:cNvSpPr txBox="1"/>
          <p:nvPr/>
        </p:nvSpPr>
        <p:spPr>
          <a:xfrm>
            <a:off x="7612095" y="4443474"/>
            <a:ext cx="2993060" cy="646331"/>
          </a:xfrm>
          <a:prstGeom prst="rect">
            <a:avLst/>
          </a:prstGeom>
          <a:noFill/>
        </p:spPr>
        <p:txBody>
          <a:bodyPr wrap="square" rtlCol="0">
            <a:spAutoFit/>
          </a:bodyPr>
          <a:lstStyle/>
          <a:p>
            <a:r>
              <a:rPr lang="hr-HR" b="0" i="0" dirty="0">
                <a:solidFill>
                  <a:srgbClr val="333333"/>
                </a:solidFill>
                <a:effectLst/>
                <a:latin typeface="Arial" panose="020B0604020202020204" pitchFamily="34" charset="0"/>
              </a:rPr>
              <a:t>PET skeniranje normalnog i Alzheimerovog mozga</a:t>
            </a:r>
            <a:endParaRPr lang="hr-HR" dirty="0"/>
          </a:p>
        </p:txBody>
      </p:sp>
      <p:pic>
        <p:nvPicPr>
          <p:cNvPr id="11266" name="Picture 2">
            <a:extLst>
              <a:ext uri="{FF2B5EF4-FFF2-40B4-BE49-F238E27FC236}">
                <a16:creationId xmlns:a16="http://schemas.microsoft.com/office/drawing/2014/main" id="{2AF27C31-0373-6908-B703-0F466B4C0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2095" y="2061892"/>
            <a:ext cx="4000015" cy="234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767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60" name="Rectangle 1025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C70567D4-BB22-1B86-A133-05C1EABF7DC3}"/>
              </a:ext>
            </a:extLst>
          </p:cNvPr>
          <p:cNvSpPr>
            <a:spLocks noGrp="1"/>
          </p:cNvSpPr>
          <p:nvPr>
            <p:ph type="title"/>
          </p:nvPr>
        </p:nvSpPr>
        <p:spPr>
          <a:xfrm>
            <a:off x="572493" y="238539"/>
            <a:ext cx="11018520" cy="1434415"/>
          </a:xfrm>
        </p:spPr>
        <p:txBody>
          <a:bodyPr anchor="b">
            <a:normAutofit/>
          </a:bodyPr>
          <a:lstStyle/>
          <a:p>
            <a:r>
              <a:rPr lang="hr-HR" sz="5400"/>
              <a:t>DILEME GENETSKOG TESTIRANJA</a:t>
            </a:r>
          </a:p>
        </p:txBody>
      </p:sp>
      <p:sp>
        <p:nvSpPr>
          <p:cNvPr id="1026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zervirano mjesto sadržaja 2">
            <a:extLst>
              <a:ext uri="{FF2B5EF4-FFF2-40B4-BE49-F238E27FC236}">
                <a16:creationId xmlns:a16="http://schemas.microsoft.com/office/drawing/2014/main" id="{F1795E44-73D9-03C1-2641-130A034D1C20}"/>
              </a:ext>
            </a:extLst>
          </p:cNvPr>
          <p:cNvSpPr>
            <a:spLocks noGrp="1"/>
          </p:cNvSpPr>
          <p:nvPr>
            <p:ph idx="1"/>
          </p:nvPr>
        </p:nvSpPr>
        <p:spPr>
          <a:xfrm>
            <a:off x="572493" y="2071316"/>
            <a:ext cx="6713552" cy="4119172"/>
          </a:xfrm>
        </p:spPr>
        <p:txBody>
          <a:bodyPr anchor="t">
            <a:normAutofit/>
          </a:bodyPr>
          <a:lstStyle/>
          <a:p>
            <a:pPr marL="0" marR="0" lvl="0" indent="0" defTabSz="914400" rtl="0" eaLnBrk="0" fontAlgn="base" latinLnBrk="0" hangingPunct="0">
              <a:spcBef>
                <a:spcPct val="0"/>
              </a:spcBef>
              <a:spcAft>
                <a:spcPts val="600"/>
              </a:spcAft>
              <a:buClrTx/>
              <a:buSzTx/>
              <a:buFontTx/>
              <a:buNone/>
              <a:tabLst/>
            </a:pPr>
            <a:r>
              <a:rPr kumimoji="0" lang="sr-Latn-RS" altLang="sr-Latn-RS" sz="1500" b="1" i="0" u="none" strike="noStrike" cap="none" normalizeH="0" baseline="0" dirty="0">
                <a:ln>
                  <a:noFill/>
                </a:ln>
                <a:effectLst/>
                <a:latin typeface="Arial" panose="020B0604020202020204" pitchFamily="34" charset="0"/>
                <a:cs typeface="Arial" panose="020B0604020202020204" pitchFamily="34" charset="0"/>
              </a:rPr>
              <a:t>SCENARIJ 3: RAK DOJKE ILI JAJNIKA</a:t>
            </a:r>
          </a:p>
          <a:p>
            <a:pPr marL="0" marR="0" lvl="0" indent="0" defTabSz="914400" rtl="0" eaLnBrk="0" fontAlgn="base" latinLnBrk="0" hangingPunct="0">
              <a:spcBef>
                <a:spcPct val="0"/>
              </a:spcBef>
              <a:spcAft>
                <a:spcPts val="600"/>
              </a:spcAft>
              <a:buClrTx/>
              <a:buSzTx/>
              <a:buFontTx/>
              <a:buNone/>
              <a:tabLst/>
            </a:pP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Vi ste 25-godišnja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neudana</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žena. Jednog dana planirate imati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djecu</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Zabrinuti ste jer imate obiteljsku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povijest</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raka: Vaša majka i teta umrle su od raka dojke, a jedna od Vaših baka od raka jajnika. Naučili ste da žene s mutacijom u genu BRCA1 imaju 60 do 80 posto veće šanse od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prosječne</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žene da obole od raka dojke i 40 posto veći rizik od razvoja raka jajnika. Vaš vam je liječnik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savjetovao</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da odete na specijalizirano genetsko testiranje kako biste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vidjeli</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imate li takvu mutaciju BRCA1 —ili jedan ili više manje uobičajenih genetskih kvarova koji također povećavaju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vjerojatnost</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da ćete dobiti rak dojke ili jajnika.</a:t>
            </a:r>
            <a:br>
              <a:rPr kumimoji="0" lang="sr-Latn-RS" altLang="sr-Latn-RS" sz="1500" b="0" i="0" u="none" strike="noStrike" cap="none" normalizeH="0" baseline="0" dirty="0">
                <a:ln>
                  <a:noFill/>
                </a:ln>
                <a:effectLst/>
                <a:latin typeface="Arial" panose="020B0604020202020204" pitchFamily="34" charset="0"/>
                <a:cs typeface="Arial" panose="020B0604020202020204" pitchFamily="34" charset="0"/>
              </a:rPr>
            </a:br>
            <a:endParaRPr kumimoji="0" lang="sr-Latn-RS" altLang="sr-Latn-RS" sz="15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None/>
              <a:tabLst/>
            </a:pPr>
            <a:r>
              <a:rPr kumimoji="0" lang="sr-Latn-RS" altLang="sr-Latn-RS" sz="1500" b="0" i="0" u="none" strike="noStrike" cap="none" normalizeH="0" baseline="0" dirty="0">
                <a:ln>
                  <a:noFill/>
                </a:ln>
                <a:effectLst/>
                <a:latin typeface="Arial" panose="020B0604020202020204" pitchFamily="34" charset="0"/>
                <a:cs typeface="Arial" panose="020B0604020202020204" pitchFamily="34" charset="0"/>
              </a:rPr>
              <a:t>          </a:t>
            </a:r>
            <a:r>
              <a:rPr kumimoji="0" lang="sr-Latn-RS" altLang="sr-Latn-RS" sz="1500" b="1" i="0" u="none" strike="noStrike" cap="none" normalizeH="0" baseline="0" dirty="0">
                <a:ln>
                  <a:noFill/>
                </a:ln>
                <a:effectLst/>
                <a:latin typeface="Arial" panose="020B0604020202020204" pitchFamily="34" charset="0"/>
                <a:cs typeface="Arial" panose="020B0604020202020204" pitchFamily="34" charset="0"/>
              </a:rPr>
              <a:t>S obzirom na gore navedene informacije, biste li se testirali?</a:t>
            </a:r>
          </a:p>
          <a:p>
            <a:pPr marL="0" marR="0" lvl="0" indent="0" defTabSz="914400" rtl="0" eaLnBrk="0" fontAlgn="base" latinLnBrk="0" hangingPunct="0">
              <a:spcBef>
                <a:spcPct val="0"/>
              </a:spcBef>
              <a:spcAft>
                <a:spcPts val="600"/>
              </a:spcAft>
              <a:buClrTx/>
              <a:buSzTx/>
              <a:buFontTx/>
              <a:buNone/>
              <a:tabLst/>
            </a:pPr>
            <a:endParaRPr lang="sr-Latn-RS" altLang="sr-Latn-RS" sz="1500" b="1" dirty="0">
              <a:latin typeface="Arial" panose="020B0604020202020204" pitchFamily="34" charset="0"/>
              <a:cs typeface="Arial" panose="020B0604020202020204" pitchFamily="34" charset="0"/>
            </a:endParaRPr>
          </a:p>
          <a:p>
            <a:pPr marL="0" marR="0" lvl="0" indent="0" algn="ctr" defTabSz="914400" rtl="0" eaLnBrk="0" fontAlgn="base" latinLnBrk="0" hangingPunct="0">
              <a:spcBef>
                <a:spcPct val="0"/>
              </a:spcBef>
              <a:spcAft>
                <a:spcPts val="600"/>
              </a:spcAft>
              <a:buClrTx/>
              <a:buSzTx/>
              <a:buFontTx/>
              <a:buNone/>
              <a:tabLst/>
            </a:pPr>
            <a:r>
              <a:rPr kumimoji="0" lang="sr-Latn-RS" altLang="sr-Latn-RS" sz="15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DA		NE		NISAM SIGURAN/SIGURNA</a:t>
            </a:r>
            <a:endParaRPr kumimoji="0" lang="sr-Latn-RS" altLang="sr-Latn-RS" sz="1500" b="0" i="0" u="none" strike="noStrike" cap="none" normalizeH="0" baseline="0" dirty="0">
              <a:ln>
                <a:noFill/>
              </a:ln>
              <a:solidFill>
                <a:srgbClr val="FF0000"/>
              </a:solidFill>
              <a:effectLst/>
              <a:latin typeface="Arial" panose="020B0604020202020204" pitchFamily="34" charset="0"/>
            </a:endParaRPr>
          </a:p>
        </p:txBody>
      </p:sp>
      <p:pic>
        <p:nvPicPr>
          <p:cNvPr id="10242" name="Picture 2" descr="Slika na kojoj se prikazuje tekst, crveno, narančasto&#10;&#10;Opis je automatski generiran">
            <a:extLst>
              <a:ext uri="{FF2B5EF4-FFF2-40B4-BE49-F238E27FC236}">
                <a16:creationId xmlns:a16="http://schemas.microsoft.com/office/drawing/2014/main" id="{16F1133D-08B3-31EE-EA90-9131A0D40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5626100"/>
            <a:ext cx="1905000" cy="1266825"/>
          </a:xfrm>
          <a:prstGeom prst="rect">
            <a:avLst/>
          </a:prstGeom>
          <a:noFill/>
          <a:extLst>
            <a:ext uri="{909E8E84-426E-40DD-AFC4-6F175D3DCCD1}">
              <a14:hiddenFill xmlns:a14="http://schemas.microsoft.com/office/drawing/2010/main">
                <a:solidFill>
                  <a:srgbClr val="FFFFFF"/>
                </a:solidFill>
              </a14:hiddenFill>
            </a:ext>
          </a:extLst>
        </p:spPr>
      </p:pic>
      <p:sp>
        <p:nvSpPr>
          <p:cNvPr id="5" name="TekstniOkvir 4">
            <a:extLst>
              <a:ext uri="{FF2B5EF4-FFF2-40B4-BE49-F238E27FC236}">
                <a16:creationId xmlns:a16="http://schemas.microsoft.com/office/drawing/2014/main" id="{A23E0200-73C1-90CE-EB71-6F996A1C1D34}"/>
              </a:ext>
            </a:extLst>
          </p:cNvPr>
          <p:cNvSpPr txBox="1"/>
          <p:nvPr/>
        </p:nvSpPr>
        <p:spPr>
          <a:xfrm>
            <a:off x="7765690" y="4455988"/>
            <a:ext cx="2993060" cy="369332"/>
          </a:xfrm>
          <a:prstGeom prst="rect">
            <a:avLst/>
          </a:prstGeom>
          <a:noFill/>
        </p:spPr>
        <p:txBody>
          <a:bodyPr wrap="square" rtlCol="0">
            <a:spAutoFit/>
          </a:bodyPr>
          <a:lstStyle/>
          <a:p>
            <a:r>
              <a:rPr lang="hr-HR" b="0" i="0" dirty="0">
                <a:solidFill>
                  <a:srgbClr val="333333"/>
                </a:solidFill>
                <a:effectLst/>
                <a:latin typeface="Arial" panose="020B0604020202020204" pitchFamily="34" charset="0"/>
              </a:rPr>
              <a:t>Mlada žena</a:t>
            </a:r>
            <a:endParaRPr lang="hr-HR" dirty="0"/>
          </a:p>
        </p:txBody>
      </p:sp>
      <p:pic>
        <p:nvPicPr>
          <p:cNvPr id="12290" name="Picture 2">
            <a:extLst>
              <a:ext uri="{FF2B5EF4-FFF2-40B4-BE49-F238E27FC236}">
                <a16:creationId xmlns:a16="http://schemas.microsoft.com/office/drawing/2014/main" id="{E4321026-EF32-A55A-BE79-9EDBA42B93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690" y="1897012"/>
            <a:ext cx="3391761" cy="2546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12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60" name="Rectangle 1025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C70567D4-BB22-1B86-A133-05C1EABF7DC3}"/>
              </a:ext>
            </a:extLst>
          </p:cNvPr>
          <p:cNvSpPr>
            <a:spLocks noGrp="1"/>
          </p:cNvSpPr>
          <p:nvPr>
            <p:ph type="title"/>
          </p:nvPr>
        </p:nvSpPr>
        <p:spPr>
          <a:xfrm>
            <a:off x="572493" y="238539"/>
            <a:ext cx="11018520" cy="1434415"/>
          </a:xfrm>
        </p:spPr>
        <p:txBody>
          <a:bodyPr anchor="b">
            <a:normAutofit/>
          </a:bodyPr>
          <a:lstStyle/>
          <a:p>
            <a:r>
              <a:rPr lang="hr-HR" sz="5400"/>
              <a:t>DILEME GENETSKOG TESTIRANJA</a:t>
            </a:r>
          </a:p>
        </p:txBody>
      </p:sp>
      <p:sp>
        <p:nvSpPr>
          <p:cNvPr id="1026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zervirano mjesto sadržaja 2">
            <a:extLst>
              <a:ext uri="{FF2B5EF4-FFF2-40B4-BE49-F238E27FC236}">
                <a16:creationId xmlns:a16="http://schemas.microsoft.com/office/drawing/2014/main" id="{F1795E44-73D9-03C1-2641-130A034D1C20}"/>
              </a:ext>
            </a:extLst>
          </p:cNvPr>
          <p:cNvSpPr>
            <a:spLocks noGrp="1"/>
          </p:cNvSpPr>
          <p:nvPr>
            <p:ph idx="1"/>
          </p:nvPr>
        </p:nvSpPr>
        <p:spPr>
          <a:xfrm>
            <a:off x="572492" y="1819372"/>
            <a:ext cx="7741949" cy="5038627"/>
          </a:xfrm>
        </p:spPr>
        <p:txBody>
          <a:bodyPr anchor="t">
            <a:normAutofit/>
          </a:bodyPr>
          <a:lstStyle/>
          <a:p>
            <a:pPr marL="0" marR="0" lvl="0" indent="0" defTabSz="914400" rtl="0" eaLnBrk="0" fontAlgn="base" latinLnBrk="0" hangingPunct="0">
              <a:spcBef>
                <a:spcPct val="0"/>
              </a:spcBef>
              <a:spcAft>
                <a:spcPts val="600"/>
              </a:spcAft>
              <a:buClrTx/>
              <a:buSzTx/>
              <a:buFontTx/>
              <a:buNone/>
              <a:tabLst/>
            </a:pPr>
            <a:r>
              <a:rPr kumimoji="0" lang="sr-Latn-RS" altLang="sr-Latn-RS" sz="1500" b="1" i="0" u="none" strike="noStrike" cap="none" normalizeH="0" baseline="0" dirty="0">
                <a:ln>
                  <a:noFill/>
                </a:ln>
                <a:effectLst/>
                <a:latin typeface="Arial" panose="020B0604020202020204" pitchFamily="34" charset="0"/>
                <a:cs typeface="Arial" panose="020B0604020202020204" pitchFamily="34" charset="0"/>
              </a:rPr>
              <a:t>SCENARIJ 4: DOBIVANJE GENETSKOG TESTA IZRAVNO DO POTROŠAČA</a:t>
            </a:r>
          </a:p>
          <a:p>
            <a:pPr marL="0" marR="0" lvl="0" indent="0" defTabSz="914400" rtl="0" eaLnBrk="0" fontAlgn="base" latinLnBrk="0" hangingPunct="0">
              <a:spcBef>
                <a:spcPct val="0"/>
              </a:spcBef>
              <a:spcAft>
                <a:spcPts val="600"/>
              </a:spcAft>
              <a:buClrTx/>
              <a:buSzTx/>
              <a:buFontTx/>
              <a:buNone/>
              <a:tabLst/>
            </a:pP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Osjećate</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se dobro i nemate jaku obiteljsku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povijest</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bilo koje bolesti, ali ste znatiželjni što vam vaši geni mogu reći. Možda biste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željeli</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znati, na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primjer</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koliki bi mogao biti vaš životni rizik za razvoj određenih uobičajenih bolesti ili za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prijenos</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neispravnih gena na vašu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djecu</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 ili možda za običnije stvari kao što je imate li gen koji vas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tjera</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da kihate na suncu. Umjesto da se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posavjetujete</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sa svojim liječnikom ili genetskim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savjetnikom</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pokušajte sami testirati genetskim testom izravno na potrošača (DTC) jedne od tvrtki koje ih sada nude.</a:t>
            </a:r>
          </a:p>
          <a:p>
            <a:pPr marL="0" marR="0" lvl="0" indent="0" defTabSz="914400" rtl="0" eaLnBrk="0" fontAlgn="base" latinLnBrk="0" hangingPunct="0">
              <a:spcBef>
                <a:spcPct val="0"/>
              </a:spcBef>
              <a:spcAft>
                <a:spcPts val="600"/>
              </a:spcAft>
              <a:buClrTx/>
              <a:buSzTx/>
              <a:buFontTx/>
              <a:buNone/>
              <a:tabLst/>
            </a:pP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Shvaćate</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da je DTC genetsko testiranje još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uvijek</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u ranim danima, a takvi testovi traže samo najčešće genetske markere—</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dijelove</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DNK koji se razlikuju od osobe do osobe i povezuju se s povećanim rizikom od određene bolesti. Ako imate jaku obiteljsku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povijest</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raka dojke ili druge ozbiljne bolesti, trebali biste naručiti opsežniji pregled kod svog liječnika, a ne oslanjati se na mnogo ograničeniji DTC test. Također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razumijete</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da se DTC testovi odnose na </a:t>
            </a:r>
            <a:r>
              <a:rPr kumimoji="0" lang="sr-Latn-RS" altLang="sr-Latn-RS" sz="1500" i="0" u="none" strike="noStrike" cap="none" normalizeH="0" baseline="0" dirty="0" err="1">
                <a:ln>
                  <a:noFill/>
                </a:ln>
                <a:effectLst/>
                <a:latin typeface="Arial" panose="020B0604020202020204" pitchFamily="34" charset="0"/>
                <a:cs typeface="Arial" panose="020B0604020202020204" pitchFamily="34" charset="0"/>
              </a:rPr>
              <a:t>vjerojatnosti</a:t>
            </a:r>
            <a:r>
              <a:rPr kumimoji="0" lang="sr-Latn-RS" altLang="sr-Latn-RS" sz="1500" i="0" u="none" strike="noStrike" cap="none" normalizeH="0" baseline="0" dirty="0">
                <a:ln>
                  <a:noFill/>
                </a:ln>
                <a:effectLst/>
                <a:latin typeface="Arial" panose="020B0604020202020204" pitchFamily="34" charset="0"/>
                <a:cs typeface="Arial" panose="020B0604020202020204" pitchFamily="34" charset="0"/>
              </a:rPr>
              <a:t>, a ne na jamstva, te da čak i ako imate mutaciju povezanu s povećanim izgledima za dobivanje bolesti, možda nikada nećete dobiti bolest.</a:t>
            </a:r>
            <a:br>
              <a:rPr kumimoji="0" lang="sr-Latn-RS" altLang="sr-Latn-RS" sz="1500" b="0" i="0" u="none" strike="noStrike" cap="none" normalizeH="0" baseline="0" dirty="0">
                <a:ln>
                  <a:noFill/>
                </a:ln>
                <a:effectLst/>
                <a:latin typeface="Arial" panose="020B0604020202020204" pitchFamily="34" charset="0"/>
                <a:cs typeface="Arial" panose="020B0604020202020204" pitchFamily="34" charset="0"/>
              </a:rPr>
            </a:br>
            <a:endParaRPr kumimoji="0" lang="sr-Latn-RS" altLang="sr-Latn-RS" sz="15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None/>
              <a:tabLst/>
            </a:pPr>
            <a:r>
              <a:rPr kumimoji="0" lang="sr-Latn-RS" altLang="sr-Latn-RS" sz="1500" b="0" i="0" u="none" strike="noStrike" cap="none" normalizeH="0" baseline="0" dirty="0">
                <a:ln>
                  <a:noFill/>
                </a:ln>
                <a:effectLst/>
                <a:latin typeface="Arial" panose="020B0604020202020204" pitchFamily="34" charset="0"/>
                <a:cs typeface="Arial" panose="020B0604020202020204" pitchFamily="34" charset="0"/>
              </a:rPr>
              <a:t>          </a:t>
            </a:r>
            <a:r>
              <a:rPr kumimoji="0" lang="sr-Latn-RS" altLang="sr-Latn-RS" sz="1500" b="1" i="0" u="none" strike="noStrike" cap="none" normalizeH="0" baseline="0" dirty="0">
                <a:ln>
                  <a:noFill/>
                </a:ln>
                <a:effectLst/>
                <a:latin typeface="Arial" panose="020B0604020202020204" pitchFamily="34" charset="0"/>
                <a:cs typeface="Arial" panose="020B0604020202020204" pitchFamily="34" charset="0"/>
              </a:rPr>
              <a:t>S obzirom na gore navedene informacije, biste li se testirali?</a:t>
            </a:r>
          </a:p>
          <a:p>
            <a:pPr marL="0" marR="0" lvl="0" indent="0" defTabSz="914400" rtl="0" eaLnBrk="0" fontAlgn="base" latinLnBrk="0" hangingPunct="0">
              <a:spcBef>
                <a:spcPct val="0"/>
              </a:spcBef>
              <a:spcAft>
                <a:spcPts val="600"/>
              </a:spcAft>
              <a:buClrTx/>
              <a:buSzTx/>
              <a:buFontTx/>
              <a:buNone/>
              <a:tabLst/>
            </a:pPr>
            <a:endParaRPr lang="sr-Latn-RS" altLang="sr-Latn-RS" sz="1500" b="1" dirty="0">
              <a:latin typeface="Arial" panose="020B0604020202020204" pitchFamily="34" charset="0"/>
              <a:cs typeface="Arial" panose="020B0604020202020204" pitchFamily="34" charset="0"/>
            </a:endParaRPr>
          </a:p>
          <a:p>
            <a:pPr marL="0" marR="0" lvl="0" indent="0" algn="ctr" defTabSz="914400" rtl="0" eaLnBrk="0" fontAlgn="base" latinLnBrk="0" hangingPunct="0">
              <a:spcBef>
                <a:spcPct val="0"/>
              </a:spcBef>
              <a:spcAft>
                <a:spcPts val="600"/>
              </a:spcAft>
              <a:buClrTx/>
              <a:buSzTx/>
              <a:buFontTx/>
              <a:buNone/>
              <a:tabLst/>
            </a:pPr>
            <a:r>
              <a:rPr kumimoji="0" lang="sr-Latn-RS" altLang="sr-Latn-RS" sz="15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DA		NE		NISAM SIGURAN/SIGURNA</a:t>
            </a:r>
            <a:endParaRPr kumimoji="0" lang="sr-Latn-RS" altLang="sr-Latn-RS" sz="1500" b="0" i="0" u="none" strike="noStrike" cap="none" normalizeH="0" baseline="0" dirty="0">
              <a:ln>
                <a:noFill/>
              </a:ln>
              <a:solidFill>
                <a:srgbClr val="FF0000"/>
              </a:solidFill>
              <a:effectLst/>
              <a:latin typeface="Arial" panose="020B0604020202020204" pitchFamily="34" charset="0"/>
            </a:endParaRPr>
          </a:p>
        </p:txBody>
      </p:sp>
      <p:pic>
        <p:nvPicPr>
          <p:cNvPr id="10242" name="Picture 2" descr="Slika na kojoj se prikazuje tekst, crveno, narančasto&#10;&#10;Opis je automatski generiran">
            <a:extLst>
              <a:ext uri="{FF2B5EF4-FFF2-40B4-BE49-F238E27FC236}">
                <a16:creationId xmlns:a16="http://schemas.microsoft.com/office/drawing/2014/main" id="{16F1133D-08B3-31EE-EA90-9131A0D40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5626100"/>
            <a:ext cx="1905000" cy="1266825"/>
          </a:xfrm>
          <a:prstGeom prst="rect">
            <a:avLst/>
          </a:prstGeom>
          <a:noFill/>
          <a:extLst>
            <a:ext uri="{909E8E84-426E-40DD-AFC4-6F175D3DCCD1}">
              <a14:hiddenFill xmlns:a14="http://schemas.microsoft.com/office/drawing/2010/main">
                <a:solidFill>
                  <a:srgbClr val="FFFFFF"/>
                </a:solidFill>
              </a14:hiddenFill>
            </a:ext>
          </a:extLst>
        </p:spPr>
      </p:pic>
      <p:sp>
        <p:nvSpPr>
          <p:cNvPr id="5" name="TekstniOkvir 4">
            <a:extLst>
              <a:ext uri="{FF2B5EF4-FFF2-40B4-BE49-F238E27FC236}">
                <a16:creationId xmlns:a16="http://schemas.microsoft.com/office/drawing/2014/main" id="{A23E0200-73C1-90CE-EB71-6F996A1C1D34}"/>
              </a:ext>
            </a:extLst>
          </p:cNvPr>
          <p:cNvSpPr txBox="1"/>
          <p:nvPr/>
        </p:nvSpPr>
        <p:spPr>
          <a:xfrm>
            <a:off x="8598977" y="4191675"/>
            <a:ext cx="2993060" cy="646331"/>
          </a:xfrm>
          <a:prstGeom prst="rect">
            <a:avLst/>
          </a:prstGeom>
          <a:noFill/>
        </p:spPr>
        <p:txBody>
          <a:bodyPr wrap="square" rtlCol="0">
            <a:spAutoFit/>
          </a:bodyPr>
          <a:lstStyle/>
          <a:p>
            <a:r>
              <a:rPr lang="pl-PL" b="0" i="0" dirty="0">
                <a:solidFill>
                  <a:srgbClr val="333333"/>
                </a:solidFill>
                <a:effectLst/>
                <a:latin typeface="Arial" panose="020B0604020202020204" pitchFamily="34" charset="0"/>
              </a:rPr>
              <a:t>Krupni plan gela za sekvenciranje DNK</a:t>
            </a:r>
            <a:endParaRPr lang="hr-HR" dirty="0"/>
          </a:p>
        </p:txBody>
      </p:sp>
      <p:pic>
        <p:nvPicPr>
          <p:cNvPr id="13314" name="Picture 2">
            <a:extLst>
              <a:ext uri="{FF2B5EF4-FFF2-40B4-BE49-F238E27FC236}">
                <a16:creationId xmlns:a16="http://schemas.microsoft.com/office/drawing/2014/main" id="{DB51F874-DF41-F919-2C15-80EE8F3FB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1507" y="1905675"/>
            <a:ext cx="3048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952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C0E719B6-BE8A-2549-2E5F-0B9B7ABF86FF}"/>
              </a:ext>
            </a:extLst>
          </p:cNvPr>
          <p:cNvSpPr>
            <a:spLocks noGrp="1"/>
          </p:cNvSpPr>
          <p:nvPr>
            <p:ph type="title"/>
          </p:nvPr>
        </p:nvSpPr>
        <p:spPr/>
        <p:txBody>
          <a:bodyPr/>
          <a:lstStyle/>
          <a:p>
            <a:r>
              <a:rPr lang="hr-HR" dirty="0"/>
              <a:t>IV. Dio radionice</a:t>
            </a:r>
          </a:p>
        </p:txBody>
      </p:sp>
      <p:sp>
        <p:nvSpPr>
          <p:cNvPr id="5" name="Rezervirano mjesto teksta 4">
            <a:extLst>
              <a:ext uri="{FF2B5EF4-FFF2-40B4-BE49-F238E27FC236}">
                <a16:creationId xmlns:a16="http://schemas.microsoft.com/office/drawing/2014/main" id="{D1952023-4011-18E0-AE18-D13E1F813911}"/>
              </a:ext>
            </a:extLst>
          </p:cNvPr>
          <p:cNvSpPr>
            <a:spLocks noGrp="1"/>
          </p:cNvSpPr>
          <p:nvPr>
            <p:ph type="body" idx="1"/>
          </p:nvPr>
        </p:nvSpPr>
        <p:spPr/>
        <p:txBody>
          <a:bodyPr/>
          <a:lstStyle/>
          <a:p>
            <a:r>
              <a:rPr lang="hr-HR" dirty="0"/>
              <a:t>SCI – mjesto zločina</a:t>
            </a:r>
          </a:p>
        </p:txBody>
      </p:sp>
      <p:pic>
        <p:nvPicPr>
          <p:cNvPr id="4098" name="Picture 2" descr="Who Cleans Up Crime Scenes &amp; Murder Scenes? | Aftermath Services">
            <a:extLst>
              <a:ext uri="{FF2B5EF4-FFF2-40B4-BE49-F238E27FC236}">
                <a16:creationId xmlns:a16="http://schemas.microsoft.com/office/drawing/2014/main" id="{261469A8-52E3-442E-6839-529DFB2BB8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9230" y="1709738"/>
            <a:ext cx="5143500" cy="3429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2953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1DC4F4A0-969E-282C-44BB-C15A6BD9B7C6}"/>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4100" kern="1200">
                <a:solidFill>
                  <a:schemeClr val="tx1"/>
                </a:solidFill>
                <a:latin typeface="+mj-lt"/>
                <a:ea typeface="+mj-ea"/>
                <a:cs typeface="+mj-cs"/>
              </a:rPr>
              <a:t>Tko je ukrao automobil?</a:t>
            </a:r>
            <a:br>
              <a:rPr lang="en-US" sz="4100" kern="1200">
                <a:solidFill>
                  <a:schemeClr val="tx1"/>
                </a:solidFill>
                <a:latin typeface="+mj-lt"/>
                <a:ea typeface="+mj-ea"/>
                <a:cs typeface="+mj-cs"/>
              </a:rPr>
            </a:br>
            <a:r>
              <a:rPr lang="en-US" sz="4100" kern="1200">
                <a:solidFill>
                  <a:schemeClr val="tx1"/>
                </a:solidFill>
                <a:latin typeface="+mj-lt"/>
                <a:ea typeface="+mj-ea"/>
                <a:cs typeface="+mj-cs"/>
              </a:rPr>
              <a:t>MJESTO ZLOČINA</a:t>
            </a:r>
          </a:p>
        </p:txBody>
      </p:sp>
      <p:pic>
        <p:nvPicPr>
          <p:cNvPr id="5126" name="Picture 6" descr="Alicia O'Reilly murder cold case DNA breakthrough: Police receive 100 tips  - NZ Herald">
            <a:extLst>
              <a:ext uri="{FF2B5EF4-FFF2-40B4-BE49-F238E27FC236}">
                <a16:creationId xmlns:a16="http://schemas.microsoft.com/office/drawing/2014/main" id="{ED32CF2F-8E66-7F68-67F1-26E51F038C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15" r="-3" b="-3"/>
          <a:stretch/>
        </p:blipFill>
        <p:spPr bwMode="auto">
          <a:xfrm>
            <a:off x="20" y="10"/>
            <a:ext cx="4059916" cy="424280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British Sports Cars theft one of 12 in downtown SLO since May | News | San  Luis Obispo | New Times San Luis Obispo">
            <a:extLst>
              <a:ext uri="{FF2B5EF4-FFF2-40B4-BE49-F238E27FC236}">
                <a16:creationId xmlns:a16="http://schemas.microsoft.com/office/drawing/2014/main" id="{5D54EA40-B53D-1838-6B41-F31F04EB14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116" r="-2" b="33147"/>
          <a:stretch/>
        </p:blipFill>
        <p:spPr bwMode="auto">
          <a:xfrm>
            <a:off x="4090482" y="-1"/>
            <a:ext cx="4062918" cy="424281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ardens by the Bay murder: How police used DNA to prove their case - CNA">
            <a:extLst>
              <a:ext uri="{FF2B5EF4-FFF2-40B4-BE49-F238E27FC236}">
                <a16:creationId xmlns:a16="http://schemas.microsoft.com/office/drawing/2014/main" id="{C0595762-0847-0F5A-F690-E5019F60CD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370" r="22804"/>
          <a:stretch/>
        </p:blipFill>
        <p:spPr bwMode="auto">
          <a:xfrm>
            <a:off x="8132064" y="10"/>
            <a:ext cx="4059936" cy="4242806"/>
          </a:xfrm>
          <a:prstGeom prst="rect">
            <a:avLst/>
          </a:prstGeom>
          <a:noFill/>
          <a:extLst>
            <a:ext uri="{909E8E84-426E-40DD-AFC4-6F175D3DCCD1}">
              <a14:hiddenFill xmlns:a14="http://schemas.microsoft.com/office/drawing/2010/main">
                <a:solidFill>
                  <a:srgbClr val="FFFFFF"/>
                </a:solidFill>
              </a14:hiddenFill>
            </a:ext>
          </a:extLst>
        </p:spPr>
      </p:pic>
      <p:cxnSp>
        <p:nvCxnSpPr>
          <p:cNvPr id="5147" name="Straight Connector 5146">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49" name="Straight Connector 5148">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51" name="Straight Connector 515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kstniOkvir 5">
            <a:extLst>
              <a:ext uri="{FF2B5EF4-FFF2-40B4-BE49-F238E27FC236}">
                <a16:creationId xmlns:a16="http://schemas.microsoft.com/office/drawing/2014/main" id="{9520816A-3FD5-0637-C20B-99448649D73A}"/>
              </a:ext>
            </a:extLst>
          </p:cNvPr>
          <p:cNvSpPr txBox="1"/>
          <p:nvPr/>
        </p:nvSpPr>
        <p:spPr>
          <a:xfrm>
            <a:off x="6071420" y="4846980"/>
            <a:ext cx="5876041" cy="1569660"/>
          </a:xfrm>
          <a:prstGeom prst="rect">
            <a:avLst/>
          </a:prstGeom>
          <a:solidFill>
            <a:schemeClr val="tx1"/>
          </a:solidFill>
        </p:spPr>
        <p:txBody>
          <a:bodyPr wrap="square" rtlCol="0">
            <a:spAutoFit/>
          </a:bodyPr>
          <a:lstStyle/>
          <a:p>
            <a:pPr marL="342900" indent="-342900">
              <a:buAutoNum type="arabicPeriod"/>
            </a:pPr>
            <a:r>
              <a:rPr lang="hr-HR" sz="2400" dirty="0">
                <a:solidFill>
                  <a:schemeClr val="bg1"/>
                </a:solidFill>
              </a:rPr>
              <a:t>Promotrite mjesto zločina.</a:t>
            </a:r>
          </a:p>
          <a:p>
            <a:pPr marL="342900" indent="-342900">
              <a:buAutoNum type="arabicPeriod"/>
            </a:pPr>
            <a:r>
              <a:rPr lang="hr-HR" sz="2400" dirty="0">
                <a:solidFill>
                  <a:srgbClr val="202124"/>
                </a:solidFill>
                <a:latin typeface="inherit"/>
                <a:ea typeface="Times New Roman" panose="02020603050405020304" pitchFamily="18" charset="0"/>
                <a:cs typeface="Times New Roman" panose="02020603050405020304" pitchFamily="18" charset="0"/>
              </a:rPr>
              <a:t>K</a:t>
            </a:r>
            <a:r>
              <a:rPr lang="en-US" sz="2400" dirty="0" err="1">
                <a:solidFill>
                  <a:srgbClr val="202124"/>
                </a:solidFill>
                <a:effectLst/>
                <a:latin typeface="inherit"/>
                <a:ea typeface="Times New Roman" panose="02020603050405020304" pitchFamily="18" charset="0"/>
                <a:cs typeface="Times New Roman" panose="02020603050405020304" pitchFamily="18" charset="0"/>
              </a:rPr>
              <a:t>ako</a:t>
            </a:r>
            <a:r>
              <a:rPr lang="en-US" sz="2400" dirty="0">
                <a:solidFill>
                  <a:srgbClr val="202124"/>
                </a:solidFill>
                <a:effectLst/>
                <a:latin typeface="inherit"/>
                <a:ea typeface="Times New Roman" panose="02020603050405020304" pitchFamily="18" charset="0"/>
                <a:cs typeface="Times New Roman" panose="02020603050405020304" pitchFamily="18" charset="0"/>
              </a:rPr>
              <a:t> bi </a:t>
            </a:r>
            <a:r>
              <a:rPr lang="en-US" sz="2400" dirty="0" err="1">
                <a:solidFill>
                  <a:srgbClr val="202124"/>
                </a:solidFill>
                <a:effectLst/>
                <a:latin typeface="inherit"/>
                <a:ea typeface="Times New Roman" panose="02020603050405020304" pitchFamily="18" charset="0"/>
                <a:cs typeface="Times New Roman" panose="02020603050405020304" pitchFamily="18" charset="0"/>
              </a:rPr>
              <a:t>trebal</a:t>
            </a:r>
            <a:r>
              <a:rPr lang="hr-HR" sz="2400" dirty="0">
                <a:solidFill>
                  <a:srgbClr val="202124"/>
                </a:solidFill>
                <a:effectLst/>
                <a:latin typeface="inherit"/>
                <a:ea typeface="Times New Roman" panose="02020603050405020304" pitchFamily="18" charset="0"/>
                <a:cs typeface="Times New Roman" panose="02020603050405020304" pitchFamily="18" charset="0"/>
              </a:rPr>
              <a:t>o</a:t>
            </a:r>
            <a:r>
              <a:rPr lang="en-US" sz="2400" dirty="0">
                <a:solidFill>
                  <a:srgbClr val="202124"/>
                </a:solidFill>
                <a:effectLst/>
                <a:latin typeface="inherit"/>
                <a:ea typeface="Times New Roman" panose="02020603050405020304" pitchFamily="18" charset="0"/>
                <a:cs typeface="Times New Roman" panose="02020603050405020304" pitchFamily="18" charset="0"/>
              </a:rPr>
              <a:t> </a:t>
            </a:r>
            <a:r>
              <a:rPr lang="en-US" sz="2400" dirty="0" err="1">
                <a:solidFill>
                  <a:srgbClr val="202124"/>
                </a:solidFill>
                <a:effectLst/>
                <a:latin typeface="inherit"/>
                <a:ea typeface="Times New Roman" panose="02020603050405020304" pitchFamily="18" charset="0"/>
                <a:cs typeface="Times New Roman" panose="02020603050405020304" pitchFamily="18" charset="0"/>
              </a:rPr>
              <a:t>pokušati</a:t>
            </a:r>
            <a:r>
              <a:rPr lang="en-US" sz="2400" dirty="0">
                <a:solidFill>
                  <a:srgbClr val="202124"/>
                </a:solidFill>
                <a:effectLst/>
                <a:latin typeface="inherit"/>
                <a:ea typeface="Times New Roman" panose="02020603050405020304" pitchFamily="18" charset="0"/>
                <a:cs typeface="Times New Roman" panose="02020603050405020304" pitchFamily="18" charset="0"/>
              </a:rPr>
              <a:t> </a:t>
            </a:r>
            <a:r>
              <a:rPr lang="en-US" sz="2400" dirty="0" err="1">
                <a:solidFill>
                  <a:srgbClr val="202124"/>
                </a:solidFill>
                <a:effectLst/>
                <a:latin typeface="inherit"/>
                <a:ea typeface="Times New Roman" panose="02020603050405020304" pitchFamily="18" charset="0"/>
                <a:cs typeface="Times New Roman" panose="02020603050405020304" pitchFamily="18" charset="0"/>
              </a:rPr>
              <a:t>riješiti</a:t>
            </a:r>
            <a:r>
              <a:rPr lang="en-US" sz="2400" dirty="0">
                <a:solidFill>
                  <a:srgbClr val="202124"/>
                </a:solidFill>
                <a:effectLst/>
                <a:latin typeface="inherit"/>
                <a:ea typeface="Times New Roman" panose="02020603050405020304" pitchFamily="18" charset="0"/>
                <a:cs typeface="Times New Roman" panose="02020603050405020304" pitchFamily="18" charset="0"/>
              </a:rPr>
              <a:t> </a:t>
            </a:r>
            <a:r>
              <a:rPr lang="en-US" sz="2400" dirty="0" err="1">
                <a:solidFill>
                  <a:srgbClr val="202124"/>
                </a:solidFill>
                <a:effectLst/>
                <a:latin typeface="inherit"/>
                <a:ea typeface="Times New Roman" panose="02020603050405020304" pitchFamily="18" charset="0"/>
                <a:cs typeface="Times New Roman" panose="02020603050405020304" pitchFamily="18" charset="0"/>
              </a:rPr>
              <a:t>zločin</a:t>
            </a:r>
            <a:r>
              <a:rPr lang="hr-HR" sz="2400" dirty="0">
                <a:solidFill>
                  <a:srgbClr val="202124"/>
                </a:solidFill>
                <a:effectLst/>
                <a:latin typeface="inherit"/>
                <a:ea typeface="Times New Roman" panose="02020603050405020304" pitchFamily="18" charset="0"/>
                <a:cs typeface="Times New Roman" panose="02020603050405020304" pitchFamily="18" charset="0"/>
              </a:rPr>
              <a:t>? Raspravite u grupi.</a:t>
            </a:r>
            <a:endParaRPr lang="hr-HR" sz="2400" dirty="0">
              <a:solidFill>
                <a:schemeClr val="bg1"/>
              </a:solidFill>
            </a:endParaRPr>
          </a:p>
          <a:p>
            <a:pPr marL="342900" indent="-342900">
              <a:buAutoNum type="arabicPeriod"/>
            </a:pPr>
            <a:endParaRPr lang="hr-HR" sz="2400" dirty="0">
              <a:solidFill>
                <a:schemeClr val="bg1"/>
              </a:solidFill>
            </a:endParaRPr>
          </a:p>
        </p:txBody>
      </p:sp>
    </p:spTree>
    <p:extLst>
      <p:ext uri="{BB962C8B-B14F-4D97-AF65-F5344CB8AC3E}">
        <p14:creationId xmlns:p14="http://schemas.microsoft.com/office/powerpoint/2010/main" val="4855502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A9FFBCDB-717B-3C13-5EA5-5DE23AB2C715}"/>
              </a:ext>
            </a:extLst>
          </p:cNvPr>
          <p:cNvSpPr>
            <a:spLocks noGrp="1"/>
          </p:cNvSpPr>
          <p:nvPr>
            <p:ph type="title"/>
          </p:nvPr>
        </p:nvSpPr>
        <p:spPr>
          <a:xfrm>
            <a:off x="687371" y="148416"/>
            <a:ext cx="2461181" cy="600594"/>
          </a:xfrm>
        </p:spPr>
        <p:txBody>
          <a:bodyPr>
            <a:normAutofit fontScale="90000"/>
          </a:bodyPr>
          <a:lstStyle/>
          <a:p>
            <a:r>
              <a:rPr lang="hr-HR" dirty="0"/>
              <a:t>Rasprava</a:t>
            </a:r>
          </a:p>
        </p:txBody>
      </p:sp>
      <p:sp>
        <p:nvSpPr>
          <p:cNvPr id="5" name="Rezervirano mjesto sadržaja 4">
            <a:extLst>
              <a:ext uri="{FF2B5EF4-FFF2-40B4-BE49-F238E27FC236}">
                <a16:creationId xmlns:a16="http://schemas.microsoft.com/office/drawing/2014/main" id="{D0EBD7BA-71DD-BBD6-9F49-CD0F5F73A2A8}"/>
              </a:ext>
            </a:extLst>
          </p:cNvPr>
          <p:cNvSpPr>
            <a:spLocks noGrp="1"/>
          </p:cNvSpPr>
          <p:nvPr>
            <p:ph idx="1"/>
          </p:nvPr>
        </p:nvSpPr>
        <p:spPr>
          <a:xfrm>
            <a:off x="103695" y="1030811"/>
            <a:ext cx="10797619" cy="5678773"/>
          </a:xfrm>
        </p:spPr>
        <p:txBody>
          <a:bodyPr>
            <a:normAutofit lnSpcReduction="10000"/>
          </a:bodyPr>
          <a:lstStyle/>
          <a:p>
            <a:r>
              <a:rPr lang="hr-HR" dirty="0"/>
              <a:t>Što je CSI? </a:t>
            </a:r>
          </a:p>
          <a:p>
            <a:r>
              <a:rPr lang="hr-HR" dirty="0"/>
              <a:t>Tko je ikada vidio seriju koja se temelji na CSI?</a:t>
            </a:r>
          </a:p>
          <a:p>
            <a:r>
              <a:rPr lang="hr-HR" dirty="0"/>
              <a:t>Što je zločin? </a:t>
            </a:r>
          </a:p>
          <a:p>
            <a:r>
              <a:rPr lang="hr-HR" dirty="0"/>
              <a:t>Tko je žrtva? Tko je osumnjičenik? </a:t>
            </a:r>
            <a:endParaRPr lang="hr-HR" dirty="0">
              <a:solidFill>
                <a:schemeClr val="accent1">
                  <a:lumMod val="75000"/>
                </a:schemeClr>
              </a:solidFill>
            </a:endParaRPr>
          </a:p>
          <a:p>
            <a:r>
              <a:rPr lang="hr-HR" dirty="0"/>
              <a:t>Što su dokazi? Koje se vrste dokaza nalaze na mjestu zločina?</a:t>
            </a:r>
          </a:p>
          <a:p>
            <a:endParaRPr lang="hr-HR" dirty="0"/>
          </a:p>
          <a:p>
            <a:pPr marL="0" indent="0">
              <a:buNone/>
            </a:pPr>
            <a:r>
              <a:rPr lang="hr-HR" dirty="0"/>
              <a:t> </a:t>
            </a:r>
          </a:p>
          <a:p>
            <a:r>
              <a:rPr lang="hr-HR" dirty="0"/>
              <a:t>Što od ovoga koristi kemiju za analizu?</a:t>
            </a:r>
          </a:p>
          <a:p>
            <a:pPr marL="0" indent="0">
              <a:buNone/>
            </a:pPr>
            <a:r>
              <a:rPr lang="hr-HR" dirty="0"/>
              <a:t> </a:t>
            </a:r>
            <a:endParaRPr lang="hr-HR" dirty="0">
              <a:solidFill>
                <a:schemeClr val="accent1">
                  <a:lumMod val="75000"/>
                </a:schemeClr>
              </a:solidFill>
            </a:endParaRPr>
          </a:p>
          <a:p>
            <a:r>
              <a:rPr lang="hr-HR" dirty="0"/>
              <a:t>Koji bi se drugi dokazi mogli koristiti za rješavanje zločina? </a:t>
            </a:r>
          </a:p>
          <a:p>
            <a:pPr marL="0" indent="0">
              <a:buNone/>
            </a:pPr>
            <a:endParaRPr lang="hr-HR" dirty="0">
              <a:solidFill>
                <a:schemeClr val="accent1">
                  <a:lumMod val="75000"/>
                </a:schemeClr>
              </a:solidFill>
            </a:endParaRPr>
          </a:p>
          <a:p>
            <a:r>
              <a:rPr lang="hr-HR" dirty="0"/>
              <a:t>Koji su dokazi po vašem mišljenju najtočniji? Zašto?</a:t>
            </a:r>
          </a:p>
          <a:p>
            <a:endParaRPr lang="hr-HR" dirty="0"/>
          </a:p>
        </p:txBody>
      </p:sp>
      <p:sp>
        <p:nvSpPr>
          <p:cNvPr id="10" name="TekstniOkvir 9">
            <a:extLst>
              <a:ext uri="{FF2B5EF4-FFF2-40B4-BE49-F238E27FC236}">
                <a16:creationId xmlns:a16="http://schemas.microsoft.com/office/drawing/2014/main" id="{1B4105E6-6F33-96CF-6802-F3767036EA78}"/>
              </a:ext>
            </a:extLst>
          </p:cNvPr>
          <p:cNvSpPr txBox="1"/>
          <p:nvPr/>
        </p:nvSpPr>
        <p:spPr>
          <a:xfrm>
            <a:off x="1911285" y="991640"/>
            <a:ext cx="3862632" cy="480131"/>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hr-HR"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(Istraga mjesta zločina.)</a:t>
            </a:r>
          </a:p>
        </p:txBody>
      </p:sp>
      <p:sp>
        <p:nvSpPr>
          <p:cNvPr id="14" name="TekstniOkvir 13">
            <a:extLst>
              <a:ext uri="{FF2B5EF4-FFF2-40B4-BE49-F238E27FC236}">
                <a16:creationId xmlns:a16="http://schemas.microsoft.com/office/drawing/2014/main" id="{F0AE1628-9D09-4247-9E36-46157FF8969C}"/>
              </a:ext>
            </a:extLst>
          </p:cNvPr>
          <p:cNvSpPr txBox="1"/>
          <p:nvPr/>
        </p:nvSpPr>
        <p:spPr>
          <a:xfrm>
            <a:off x="2377911" y="1925866"/>
            <a:ext cx="2929379" cy="480131"/>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hr-HR"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(Kršenje zakona.) </a:t>
            </a:r>
          </a:p>
        </p:txBody>
      </p:sp>
      <p:sp>
        <p:nvSpPr>
          <p:cNvPr id="18" name="TekstniOkvir 17">
            <a:extLst>
              <a:ext uri="{FF2B5EF4-FFF2-40B4-BE49-F238E27FC236}">
                <a16:creationId xmlns:a16="http://schemas.microsoft.com/office/drawing/2014/main" id="{A505FEF8-7F06-1486-5EA1-E3C8FEC14032}"/>
              </a:ext>
            </a:extLst>
          </p:cNvPr>
          <p:cNvSpPr txBox="1"/>
          <p:nvPr/>
        </p:nvSpPr>
        <p:spPr>
          <a:xfrm>
            <a:off x="5231877" y="2336872"/>
            <a:ext cx="7070102" cy="523220"/>
          </a:xfrm>
          <a:prstGeom prst="rect">
            <a:avLst/>
          </a:prstGeom>
          <a:noFill/>
        </p:spPr>
        <p:txBody>
          <a:bodyPr wrap="square">
            <a:spAutoFit/>
          </a:bodyPr>
          <a:lstStyle/>
          <a:p>
            <a:r>
              <a:rPr kumimoji="0" lang="hr-HR"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(Netko za koga ljudi misle da je počinio zločin.)</a:t>
            </a:r>
            <a:endParaRPr lang="hr-HR" dirty="0"/>
          </a:p>
        </p:txBody>
      </p:sp>
      <p:sp>
        <p:nvSpPr>
          <p:cNvPr id="20" name="TekstniOkvir 19">
            <a:extLst>
              <a:ext uri="{FF2B5EF4-FFF2-40B4-BE49-F238E27FC236}">
                <a16:creationId xmlns:a16="http://schemas.microsoft.com/office/drawing/2014/main" id="{2829006C-1F42-EB0C-CD89-27051A8571EF}"/>
              </a:ext>
            </a:extLst>
          </p:cNvPr>
          <p:cNvSpPr txBox="1"/>
          <p:nvPr/>
        </p:nvSpPr>
        <p:spPr>
          <a:xfrm>
            <a:off x="340937" y="3301095"/>
            <a:ext cx="11133841" cy="867930"/>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hr-HR"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(DNK, oružje, krv i druge tekućine, otisci prstiju, stopala ili otisci, meci, dlake i vlakna, stanice kože, odjeća, videovrpce, mobitel itd.)</a:t>
            </a:r>
          </a:p>
        </p:txBody>
      </p:sp>
      <p:sp>
        <p:nvSpPr>
          <p:cNvPr id="22" name="TekstniOkvir 21">
            <a:extLst>
              <a:ext uri="{FF2B5EF4-FFF2-40B4-BE49-F238E27FC236}">
                <a16:creationId xmlns:a16="http://schemas.microsoft.com/office/drawing/2014/main" id="{C99C094C-83B7-E8B0-7339-B691E7C2ABDA}"/>
              </a:ext>
            </a:extLst>
          </p:cNvPr>
          <p:cNvSpPr txBox="1"/>
          <p:nvPr/>
        </p:nvSpPr>
        <p:spPr>
          <a:xfrm>
            <a:off x="340937" y="4667279"/>
            <a:ext cx="9088225" cy="523220"/>
          </a:xfrm>
          <a:prstGeom prst="rect">
            <a:avLst/>
          </a:prstGeom>
          <a:noFill/>
        </p:spPr>
        <p:txBody>
          <a:bodyPr wrap="square">
            <a:spAutoFit/>
          </a:bodyPr>
          <a:lstStyle/>
          <a:p>
            <a:r>
              <a:rPr kumimoji="0" lang="hr-HR"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(DNK, krv, tekućine, dlake, ulje iz otisaka prstiju itd.)</a:t>
            </a:r>
            <a:endParaRPr lang="hr-HR" dirty="0"/>
          </a:p>
        </p:txBody>
      </p:sp>
      <p:sp>
        <p:nvSpPr>
          <p:cNvPr id="24" name="TekstniOkvir 23">
            <a:extLst>
              <a:ext uri="{FF2B5EF4-FFF2-40B4-BE49-F238E27FC236}">
                <a16:creationId xmlns:a16="http://schemas.microsoft.com/office/drawing/2014/main" id="{0146A9A9-CD49-7386-DC93-F8FC29C0150F}"/>
              </a:ext>
            </a:extLst>
          </p:cNvPr>
          <p:cNvSpPr txBox="1"/>
          <p:nvPr/>
        </p:nvSpPr>
        <p:spPr>
          <a:xfrm>
            <a:off x="340937" y="5604750"/>
            <a:ext cx="11414288" cy="523220"/>
          </a:xfrm>
          <a:prstGeom prst="rect">
            <a:avLst/>
          </a:prstGeom>
          <a:noFill/>
        </p:spPr>
        <p:txBody>
          <a:bodyPr wrap="square">
            <a:spAutoFit/>
          </a:bodyPr>
          <a:lstStyle/>
          <a:p>
            <a:r>
              <a:rPr kumimoji="0" lang="hr-HR"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(Razgovori s osumnjičenicima, alibiji, fizičke karakteristike, iskaz očevidaca.)</a:t>
            </a:r>
            <a:endParaRPr lang="hr-HR" dirty="0"/>
          </a:p>
        </p:txBody>
      </p:sp>
    </p:spTree>
    <p:extLst>
      <p:ext uri="{BB962C8B-B14F-4D97-AF65-F5344CB8AC3E}">
        <p14:creationId xmlns:p14="http://schemas.microsoft.com/office/powerpoint/2010/main" val="153652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0" grpId="0"/>
      <p:bldP spid="14" grpId="0"/>
      <p:bldP spid="18" grpId="0"/>
      <p:bldP spid="20" grpId="0"/>
      <p:bldP spid="22" grpId="0"/>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ED17C0E-ED98-7650-8453-0957E9A0F1F0}"/>
              </a:ext>
            </a:extLst>
          </p:cNvPr>
          <p:cNvSpPr>
            <a:spLocks noGrp="1"/>
          </p:cNvSpPr>
          <p:nvPr>
            <p:ph type="title"/>
          </p:nvPr>
        </p:nvSpPr>
        <p:spPr/>
        <p:txBody>
          <a:bodyPr/>
          <a:lstStyle/>
          <a:p>
            <a:r>
              <a:rPr lang="hr-HR" dirty="0"/>
              <a:t>Otkriće strukture DNA</a:t>
            </a:r>
          </a:p>
        </p:txBody>
      </p:sp>
      <p:sp>
        <p:nvSpPr>
          <p:cNvPr id="3" name="Rezervirano mjesto sadržaja 2">
            <a:extLst>
              <a:ext uri="{FF2B5EF4-FFF2-40B4-BE49-F238E27FC236}">
                <a16:creationId xmlns:a16="http://schemas.microsoft.com/office/drawing/2014/main" id="{440388B1-4F05-403F-B8B5-A6A0E854FFB6}"/>
              </a:ext>
            </a:extLst>
          </p:cNvPr>
          <p:cNvSpPr>
            <a:spLocks noGrp="1"/>
          </p:cNvSpPr>
          <p:nvPr>
            <p:ph idx="1"/>
          </p:nvPr>
        </p:nvSpPr>
        <p:spPr/>
        <p:txBody>
          <a:bodyPr>
            <a:normAutofit fontScale="77500" lnSpcReduction="20000"/>
          </a:bodyPr>
          <a:lstStyle/>
          <a:p>
            <a:pPr marL="0" indent="0">
              <a:buNone/>
            </a:pPr>
            <a:r>
              <a:rPr lang="hr-HR" dirty="0"/>
              <a:t>1916. Francis Harry </a:t>
            </a:r>
            <a:r>
              <a:rPr lang="hr-HR" dirty="0" err="1"/>
              <a:t>Compton</a:t>
            </a:r>
            <a:r>
              <a:rPr lang="hr-HR" dirty="0"/>
              <a:t> </a:t>
            </a:r>
            <a:r>
              <a:rPr lang="hr-HR" b="1" dirty="0"/>
              <a:t>Crick</a:t>
            </a:r>
            <a:r>
              <a:rPr lang="hr-HR" dirty="0"/>
              <a:t> - 1928. James Dewey </a:t>
            </a:r>
            <a:r>
              <a:rPr lang="hr-HR" b="1" dirty="0"/>
              <a:t>Watson</a:t>
            </a:r>
          </a:p>
          <a:p>
            <a:pPr>
              <a:lnSpc>
                <a:spcPct val="120000"/>
              </a:lnSpc>
            </a:pPr>
            <a:r>
              <a:rPr lang="hr-HR" dirty="0"/>
              <a:t>Britanski </a:t>
            </a:r>
            <a:r>
              <a:rPr lang="hr-HR" dirty="0" err="1"/>
              <a:t>biofizičar</a:t>
            </a:r>
            <a:r>
              <a:rPr lang="hr-HR" dirty="0"/>
              <a:t> F. Crick i američki genetičar J. Watson poduzeli su zajedničko istraživanje strukture DNK 1951. Genetičari su već znali da DNK ima primarnu ulogu u određivanju strukture i funkcije svake stanice u tijelu, ali nisu razumjeli mehanizam jer je ova ili ona struktura DNA bila izravno uključena u genetski proces. </a:t>
            </a:r>
          </a:p>
          <a:p>
            <a:pPr>
              <a:lnSpc>
                <a:spcPct val="120000"/>
              </a:lnSpc>
            </a:pPr>
            <a:r>
              <a:rPr lang="hr-HR" dirty="0"/>
              <a:t>Koristeći X-zrake i molekularne modele, Watson i Crick otkrili su strukturu dvostruke spirale DNK. Odjednom su mogli objasniti kako se DNK molekula duplicira formiranjem sestrinske niti koja nadopunjuje svaki pojedinačni DNK predložak nalik ljestvama. </a:t>
            </a:r>
          </a:p>
          <a:p>
            <a:pPr>
              <a:lnSpc>
                <a:spcPct val="120000"/>
              </a:lnSpc>
            </a:pPr>
            <a:r>
              <a:rPr lang="hr-HR" dirty="0"/>
              <a:t>Revolucionarno istraživanje Watsona i Cricka utrlo je put svim glavnim genetskim otkrićima u posljednjih pola stoljeća. Oni su 1962. godine dobili Nobelovu nagradu za fiziologiju ili medicinu.</a:t>
            </a:r>
          </a:p>
        </p:txBody>
      </p:sp>
    </p:spTree>
    <p:extLst>
      <p:ext uri="{BB962C8B-B14F-4D97-AF65-F5344CB8AC3E}">
        <p14:creationId xmlns:p14="http://schemas.microsoft.com/office/powerpoint/2010/main" val="3059337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DEA3364-6F08-4DBC-137F-570BB2A09D75}"/>
              </a:ext>
            </a:extLst>
          </p:cNvPr>
          <p:cNvSpPr>
            <a:spLocks noGrp="1"/>
          </p:cNvSpPr>
          <p:nvPr>
            <p:ph type="title"/>
          </p:nvPr>
        </p:nvSpPr>
        <p:spPr/>
        <p:txBody>
          <a:bodyPr/>
          <a:lstStyle/>
          <a:p>
            <a:r>
              <a:rPr lang="hr-HR" dirty="0"/>
              <a:t>Mapiranje ljudskog genom – projekt (1990.-2003.)</a:t>
            </a:r>
          </a:p>
        </p:txBody>
      </p:sp>
      <p:sp>
        <p:nvSpPr>
          <p:cNvPr id="3" name="Rezervirano mjesto sadržaja 2">
            <a:extLst>
              <a:ext uri="{FF2B5EF4-FFF2-40B4-BE49-F238E27FC236}">
                <a16:creationId xmlns:a16="http://schemas.microsoft.com/office/drawing/2014/main" id="{384C54C4-AEF8-C2C4-4D2F-03C0C49A9A25}"/>
              </a:ext>
            </a:extLst>
          </p:cNvPr>
          <p:cNvSpPr>
            <a:spLocks noGrp="1"/>
          </p:cNvSpPr>
          <p:nvPr>
            <p:ph idx="1"/>
          </p:nvPr>
        </p:nvSpPr>
        <p:spPr/>
        <p:txBody>
          <a:bodyPr/>
          <a:lstStyle/>
          <a:p>
            <a:r>
              <a:rPr lang="hr-HR" dirty="0"/>
              <a:t>Važno je napomenuti da je mapiranje ljudskog genoma tek početak. Poznavanje sekvence genoma pomoći će u identificiranju gena, ali znanstvenici će tada morati identificirati koji su geni odgovorni za određene bolesti. </a:t>
            </a:r>
          </a:p>
          <a:p>
            <a:r>
              <a:rPr lang="hr-HR" dirty="0"/>
              <a:t>Čak i tada, dijagnoza bi mogla biti dvosmislena; posjedovanje gena ne jamči uvijek da će netko dobiti bolest, samo da osoba može biti predisponirana za nju.</a:t>
            </a:r>
          </a:p>
        </p:txBody>
      </p:sp>
    </p:spTree>
    <p:extLst>
      <p:ext uri="{BB962C8B-B14F-4D97-AF65-F5344CB8AC3E}">
        <p14:creationId xmlns:p14="http://schemas.microsoft.com/office/powerpoint/2010/main" val="1279056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92A65C8-C1D2-9199-A89A-589A831AFC6D}"/>
              </a:ext>
            </a:extLst>
          </p:cNvPr>
          <p:cNvSpPr>
            <a:spLocks noGrp="1"/>
          </p:cNvSpPr>
          <p:nvPr>
            <p:ph type="title"/>
          </p:nvPr>
        </p:nvSpPr>
        <p:spPr/>
        <p:txBody>
          <a:bodyPr/>
          <a:lstStyle/>
          <a:p>
            <a:r>
              <a:rPr lang="hr-HR" dirty="0"/>
              <a:t>Što mislite o ovom oglasu na oglasnoj ploči </a:t>
            </a:r>
          </a:p>
        </p:txBody>
      </p:sp>
      <p:sp>
        <p:nvSpPr>
          <p:cNvPr id="6" name="Pravokutnik: zaobljeni kutovi 5">
            <a:extLst>
              <a:ext uri="{FF2B5EF4-FFF2-40B4-BE49-F238E27FC236}">
                <a16:creationId xmlns:a16="http://schemas.microsoft.com/office/drawing/2014/main" id="{91989CEA-2304-6B2D-0C91-F9506A118130}"/>
              </a:ext>
            </a:extLst>
          </p:cNvPr>
          <p:cNvSpPr/>
          <p:nvPr/>
        </p:nvSpPr>
        <p:spPr>
          <a:xfrm>
            <a:off x="2596055" y="1634839"/>
            <a:ext cx="7672551" cy="3588322"/>
          </a:xfrm>
          <a:prstGeom prst="roundRect">
            <a:avLst/>
          </a:prstGeom>
          <a:blipFill>
            <a:blip r:embed="rId2"/>
            <a:tile tx="0" ty="0" sx="100000" sy="100000" flip="none" algn="tl"/>
          </a:blip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hr-HR" sz="2400" i="1" dirty="0">
                <a:solidFill>
                  <a:schemeClr val="tx1"/>
                </a:solidFill>
              </a:rPr>
              <a:t>OGLAS: Očajnički tražim osobu s kompatibilnim uzorkom ljudskog genoma s 46 kromosoma i XY spolnim parom. Mora sadržavati 3 milijarde ispravno usklađenih parova DNA baza koje su prethodno </a:t>
            </a:r>
            <a:r>
              <a:rPr lang="hr-HR" sz="2400" i="1" dirty="0" err="1">
                <a:solidFill>
                  <a:schemeClr val="tx1"/>
                </a:solidFill>
              </a:rPr>
              <a:t>sekvencionirane</a:t>
            </a:r>
            <a:r>
              <a:rPr lang="hr-HR" sz="2400" i="1" dirty="0">
                <a:solidFill>
                  <a:schemeClr val="tx1"/>
                </a:solidFill>
              </a:rPr>
              <a:t> da se potvrdi 50 000 gena bez bolesti… traži se dugoročna veza. Molimo pošaljite svoj nepovratni uzorak genoma na sljedeću adresu:</a:t>
            </a:r>
          </a:p>
          <a:p>
            <a:pPr marL="0" indent="0" algn="r">
              <a:buNone/>
            </a:pPr>
            <a:r>
              <a:rPr lang="hr-HR" dirty="0">
                <a:solidFill>
                  <a:schemeClr val="tx1"/>
                </a:solidFill>
              </a:rPr>
              <a:t>Mara Marić</a:t>
            </a:r>
          </a:p>
          <a:p>
            <a:pPr marL="0" indent="0" algn="r">
              <a:buNone/>
            </a:pPr>
            <a:r>
              <a:rPr lang="hr-HR" dirty="0">
                <a:solidFill>
                  <a:schemeClr val="tx1"/>
                </a:solidFill>
              </a:rPr>
              <a:t>Vedra nebesa 0</a:t>
            </a:r>
          </a:p>
          <a:p>
            <a:pPr marL="0" indent="0" algn="r">
              <a:buNone/>
            </a:pPr>
            <a:r>
              <a:rPr lang="hr-HR" dirty="0">
                <a:solidFill>
                  <a:schemeClr val="tx1"/>
                </a:solidFill>
              </a:rPr>
              <a:t>Kutija</a:t>
            </a:r>
          </a:p>
        </p:txBody>
      </p:sp>
    </p:spTree>
    <p:extLst>
      <p:ext uri="{BB962C8B-B14F-4D97-AF65-F5344CB8AC3E}">
        <p14:creationId xmlns:p14="http://schemas.microsoft.com/office/powerpoint/2010/main" val="3929045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C0E719B6-BE8A-2549-2E5F-0B9B7ABF86FF}"/>
              </a:ext>
            </a:extLst>
          </p:cNvPr>
          <p:cNvSpPr>
            <a:spLocks noGrp="1"/>
          </p:cNvSpPr>
          <p:nvPr>
            <p:ph type="title"/>
          </p:nvPr>
        </p:nvSpPr>
        <p:spPr/>
        <p:txBody>
          <a:bodyPr/>
          <a:lstStyle/>
          <a:p>
            <a:r>
              <a:rPr lang="hr-HR" dirty="0"/>
              <a:t>I. Dio radionice</a:t>
            </a:r>
          </a:p>
        </p:txBody>
      </p:sp>
      <p:sp>
        <p:nvSpPr>
          <p:cNvPr id="5" name="Rezervirano mjesto teksta 4">
            <a:extLst>
              <a:ext uri="{FF2B5EF4-FFF2-40B4-BE49-F238E27FC236}">
                <a16:creationId xmlns:a16="http://schemas.microsoft.com/office/drawing/2014/main" id="{D1952023-4011-18E0-AE18-D13E1F813911}"/>
              </a:ext>
            </a:extLst>
          </p:cNvPr>
          <p:cNvSpPr>
            <a:spLocks noGrp="1"/>
          </p:cNvSpPr>
          <p:nvPr>
            <p:ph type="body" idx="1"/>
          </p:nvPr>
        </p:nvSpPr>
        <p:spPr/>
        <p:txBody>
          <a:bodyPr/>
          <a:lstStyle/>
          <a:p>
            <a:r>
              <a:rPr lang="hr-HR" dirty="0"/>
              <a:t>Ekstrakcija DNA molekule iz voća</a:t>
            </a:r>
          </a:p>
        </p:txBody>
      </p:sp>
      <p:pic>
        <p:nvPicPr>
          <p:cNvPr id="9220" name="Picture 4">
            <a:extLst>
              <a:ext uri="{FF2B5EF4-FFF2-40B4-BE49-F238E27FC236}">
                <a16:creationId xmlns:a16="http://schemas.microsoft.com/office/drawing/2014/main" id="{5D00A8ED-2A71-2314-D8DB-A7C9038D6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540" y="459057"/>
            <a:ext cx="1511736" cy="31579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ow To Interpret Genetic Predisposition For Weight Gain From DNA Kits">
            <a:extLst>
              <a:ext uri="{FF2B5EF4-FFF2-40B4-BE49-F238E27FC236}">
                <a16:creationId xmlns:a16="http://schemas.microsoft.com/office/drawing/2014/main" id="{DD817AF5-46B8-79AC-FD4A-96986AD0D8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13" r="37122"/>
          <a:stretch/>
        </p:blipFill>
        <p:spPr bwMode="auto">
          <a:xfrm>
            <a:off x="5788849" y="3617036"/>
            <a:ext cx="2248093" cy="294524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Microscope dna laboratory science Royalty Free Vector Image">
            <a:extLst>
              <a:ext uri="{FF2B5EF4-FFF2-40B4-BE49-F238E27FC236}">
                <a16:creationId xmlns:a16="http://schemas.microsoft.com/office/drawing/2014/main" id="{3FE9CA95-A0AC-90E6-BBE6-20B2C179E6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03" t="11203" r="13430" b="17251"/>
          <a:stretch/>
        </p:blipFill>
        <p:spPr bwMode="auto">
          <a:xfrm>
            <a:off x="8641048" y="3465422"/>
            <a:ext cx="3016579" cy="3096860"/>
          </a:xfrm>
          <a:prstGeom prst="rect">
            <a:avLst/>
          </a:prstGeom>
          <a:noFill/>
          <a:extLst>
            <a:ext uri="{909E8E84-426E-40DD-AFC4-6F175D3DCCD1}">
              <a14:hiddenFill xmlns:a14="http://schemas.microsoft.com/office/drawing/2010/main">
                <a:solidFill>
                  <a:srgbClr val="FFFFFF"/>
                </a:solidFill>
              </a14:hiddenFill>
            </a:ext>
          </a:extLst>
        </p:spPr>
      </p:pic>
      <p:sp>
        <p:nvSpPr>
          <p:cNvPr id="2" name="TekstniOkvir 1">
            <a:extLst>
              <a:ext uri="{FF2B5EF4-FFF2-40B4-BE49-F238E27FC236}">
                <a16:creationId xmlns:a16="http://schemas.microsoft.com/office/drawing/2014/main" id="{A5FA31A6-AD94-478D-0C5C-736128AC0EFD}"/>
              </a:ext>
            </a:extLst>
          </p:cNvPr>
          <p:cNvSpPr txBox="1"/>
          <p:nvPr/>
        </p:nvSpPr>
        <p:spPr>
          <a:xfrm>
            <a:off x="2042716" y="468387"/>
            <a:ext cx="9925089" cy="2620397"/>
          </a:xfrm>
          <a:prstGeom prst="rect">
            <a:avLst/>
          </a:prstGeom>
          <a:noFill/>
        </p:spPr>
        <p:txBody>
          <a:bodyPr wrap="none" rtlCol="0">
            <a:spAutoFit/>
          </a:bodyPr>
          <a:lstStyle/>
          <a:p>
            <a:r>
              <a:rPr lang="hr-HR" sz="2400" b="1" dirty="0">
                <a:solidFill>
                  <a:srgbClr val="FF0000"/>
                </a:solidFill>
              </a:rPr>
              <a:t>UPOZORENJE: </a:t>
            </a:r>
          </a:p>
          <a:p>
            <a:pPr marL="457200" indent="-457200">
              <a:lnSpc>
                <a:spcPct val="150000"/>
              </a:lnSpc>
              <a:buAutoNum type="arabicPeriod"/>
            </a:pPr>
            <a:r>
              <a:rPr lang="hr-HR" sz="2400" dirty="0"/>
              <a:t>Ništa NE smijete jesti ili piti u laboratoriju i NE smijete stavljati ruke u usta!</a:t>
            </a:r>
          </a:p>
          <a:p>
            <a:pPr>
              <a:lnSpc>
                <a:spcPct val="150000"/>
              </a:lnSpc>
            </a:pPr>
            <a:r>
              <a:rPr lang="hr-HR" sz="2400" dirty="0"/>
              <a:t>       </a:t>
            </a:r>
            <a:r>
              <a:rPr lang="hr-HR" sz="2400" dirty="0">
                <a:solidFill>
                  <a:srgbClr val="FF0000"/>
                </a:solidFill>
              </a:rPr>
              <a:t>NE JEDITE JEGODE! NE PIJTE ALKOHOL!</a:t>
            </a:r>
          </a:p>
          <a:p>
            <a:pPr>
              <a:lnSpc>
                <a:spcPct val="150000"/>
              </a:lnSpc>
            </a:pPr>
            <a:r>
              <a:rPr lang="hr-HR" sz="2400" dirty="0"/>
              <a:t>2. </a:t>
            </a:r>
            <a:r>
              <a:rPr lang="hr-HR" sz="2400" dirty="0" err="1"/>
              <a:t>Izopropanol</a:t>
            </a:r>
            <a:r>
              <a:rPr lang="hr-HR" sz="2400" dirty="0"/>
              <a:t> je alkohol i može peckati ako dotakne kožu ili oči!</a:t>
            </a:r>
          </a:p>
          <a:p>
            <a:pPr>
              <a:lnSpc>
                <a:spcPct val="150000"/>
              </a:lnSpc>
            </a:pPr>
            <a:r>
              <a:rPr lang="hr-HR" sz="2400" dirty="0"/>
              <a:t>3. Uvijek nosite zaštitne naočale i zaštitne rukavice kada radite s kemikalijama!</a:t>
            </a:r>
          </a:p>
        </p:txBody>
      </p:sp>
    </p:spTree>
    <p:extLst>
      <p:ext uri="{BB962C8B-B14F-4D97-AF65-F5344CB8AC3E}">
        <p14:creationId xmlns:p14="http://schemas.microsoft.com/office/powerpoint/2010/main" val="21556936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847D833-051D-C35D-DE45-11CD4575B0B1}"/>
              </a:ext>
            </a:extLst>
          </p:cNvPr>
          <p:cNvSpPr>
            <a:spLocks noGrp="1"/>
          </p:cNvSpPr>
          <p:nvPr>
            <p:ph type="title"/>
          </p:nvPr>
        </p:nvSpPr>
        <p:spPr>
          <a:xfrm>
            <a:off x="838200" y="365125"/>
            <a:ext cx="4780175" cy="1325563"/>
          </a:xfrm>
        </p:spPr>
        <p:txBody>
          <a:bodyPr>
            <a:normAutofit/>
          </a:bodyPr>
          <a:lstStyle/>
          <a:p>
            <a:r>
              <a:rPr lang="hr-HR" dirty="0"/>
              <a:t>Evaluacija radionice</a:t>
            </a:r>
          </a:p>
        </p:txBody>
      </p:sp>
      <p:pic>
        <p:nvPicPr>
          <p:cNvPr id="4" name="Slika 3">
            <a:extLst>
              <a:ext uri="{FF2B5EF4-FFF2-40B4-BE49-F238E27FC236}">
                <a16:creationId xmlns:a16="http://schemas.microsoft.com/office/drawing/2014/main" id="{38060422-D6DD-511A-CAB1-1E5D1919C5E7}"/>
              </a:ext>
            </a:extLst>
          </p:cNvPr>
          <p:cNvPicPr>
            <a:picLocks noChangeAspect="1"/>
          </p:cNvPicPr>
          <p:nvPr/>
        </p:nvPicPr>
        <p:blipFill rotWithShape="1">
          <a:blip r:embed="rId2"/>
          <a:srcRect b="57068"/>
          <a:stretch/>
        </p:blipFill>
        <p:spPr>
          <a:xfrm>
            <a:off x="384191" y="1446735"/>
            <a:ext cx="5093455" cy="5046140"/>
          </a:xfrm>
          <a:prstGeom prst="rect">
            <a:avLst/>
          </a:prstGeom>
        </p:spPr>
      </p:pic>
      <p:pic>
        <p:nvPicPr>
          <p:cNvPr id="7" name="Slika 6">
            <a:extLst>
              <a:ext uri="{FF2B5EF4-FFF2-40B4-BE49-F238E27FC236}">
                <a16:creationId xmlns:a16="http://schemas.microsoft.com/office/drawing/2014/main" id="{9DBA477B-4EF4-8044-93DA-4016B6A95C80}"/>
              </a:ext>
            </a:extLst>
          </p:cNvPr>
          <p:cNvPicPr>
            <a:picLocks noChangeAspect="1"/>
          </p:cNvPicPr>
          <p:nvPr/>
        </p:nvPicPr>
        <p:blipFill rotWithShape="1">
          <a:blip r:embed="rId2"/>
          <a:srcRect t="38549" b="7068"/>
          <a:stretch/>
        </p:blipFill>
        <p:spPr>
          <a:xfrm>
            <a:off x="6334126" y="316226"/>
            <a:ext cx="5019674" cy="6299419"/>
          </a:xfrm>
          <a:prstGeom prst="rect">
            <a:avLst/>
          </a:prstGeom>
        </p:spPr>
      </p:pic>
    </p:spTree>
    <p:extLst>
      <p:ext uri="{BB962C8B-B14F-4D97-AF65-F5344CB8AC3E}">
        <p14:creationId xmlns:p14="http://schemas.microsoft.com/office/powerpoint/2010/main" val="2537910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CFA3451-445B-5F59-82D1-2F02989B2784}"/>
              </a:ext>
            </a:extLst>
          </p:cNvPr>
          <p:cNvSpPr>
            <a:spLocks noGrp="1"/>
          </p:cNvSpPr>
          <p:nvPr>
            <p:ph type="title"/>
          </p:nvPr>
        </p:nvSpPr>
        <p:spPr/>
        <p:txBody>
          <a:bodyPr/>
          <a:lstStyle/>
          <a:p>
            <a:r>
              <a:rPr lang="hr-HR" dirty="0"/>
              <a:t>ZADATAK 2. Izolacija molekule DNA</a:t>
            </a:r>
          </a:p>
        </p:txBody>
      </p:sp>
      <p:sp>
        <p:nvSpPr>
          <p:cNvPr id="3" name="Rezervirano mjesto sadržaja 2">
            <a:extLst>
              <a:ext uri="{FF2B5EF4-FFF2-40B4-BE49-F238E27FC236}">
                <a16:creationId xmlns:a16="http://schemas.microsoft.com/office/drawing/2014/main" id="{4E64F2E9-9FF4-F378-D979-18958B09D26D}"/>
              </a:ext>
            </a:extLst>
          </p:cNvPr>
          <p:cNvSpPr>
            <a:spLocks noGrp="1"/>
          </p:cNvSpPr>
          <p:nvPr>
            <p:ph idx="1"/>
          </p:nvPr>
        </p:nvSpPr>
        <p:spPr/>
        <p:txBody>
          <a:bodyPr>
            <a:normAutofit fontScale="85000" lnSpcReduction="20000"/>
          </a:bodyPr>
          <a:lstStyle/>
          <a:p>
            <a:pPr>
              <a:buFont typeface="Arial" panose="020B0604020202020204" pitchFamily="34" charset="0"/>
              <a:buNone/>
            </a:pPr>
            <a:r>
              <a:rPr lang="vi-VN" altLang="sr-Latn-RS" sz="2800" dirty="0">
                <a:latin typeface="Calibri" panose="020F0502020204030204" pitchFamily="34" charset="0"/>
                <a:cs typeface="Calibri" panose="020F0502020204030204" pitchFamily="34" charset="0"/>
              </a:rPr>
              <a:t>IZOLIRAJTE DN</a:t>
            </a:r>
            <a:r>
              <a:rPr lang="hr-HR" altLang="sr-Latn-RS" dirty="0">
                <a:latin typeface="Calibri" panose="020F0502020204030204" pitchFamily="34" charset="0"/>
                <a:cs typeface="Calibri" panose="020F0502020204030204" pitchFamily="34" charset="0"/>
              </a:rPr>
              <a:t>A</a:t>
            </a:r>
            <a:r>
              <a:rPr lang="vi-VN" altLang="sr-Latn-RS" sz="2800" dirty="0">
                <a:latin typeface="Calibri" panose="020F0502020204030204" pitchFamily="34" charset="0"/>
                <a:cs typeface="Calibri" panose="020F0502020204030204" pitchFamily="34" charset="0"/>
              </a:rPr>
              <a:t>:</a:t>
            </a:r>
            <a:r>
              <a:rPr lang="hr-HR" altLang="sr-Latn-RS" sz="2800" dirty="0">
                <a:latin typeface="Calibri" panose="020F0502020204030204" pitchFamily="34" charset="0"/>
                <a:cs typeface="Calibri" panose="020F0502020204030204" pitchFamily="34" charset="0"/>
              </a:rPr>
              <a:t> </a:t>
            </a:r>
            <a:r>
              <a:rPr lang="vi-VN" altLang="sr-Latn-RS" sz="2800" dirty="0">
                <a:latin typeface="Calibri" panose="020F0502020204030204" pitchFamily="34" charset="0"/>
                <a:cs typeface="Calibri" panose="020F0502020204030204" pitchFamily="34" charset="0"/>
              </a:rPr>
              <a:t>Pomoću materijala (pribor, kemikalije i upute) koj</a:t>
            </a:r>
            <a:r>
              <a:rPr lang="hr-HR" altLang="sr-Latn-RS" sz="2800" dirty="0">
                <a:latin typeface="Calibri" panose="020F0502020204030204" pitchFamily="34" charset="0"/>
                <a:cs typeface="Calibri" panose="020F0502020204030204" pitchFamily="34" charset="0"/>
              </a:rPr>
              <a:t>i ste</a:t>
            </a:r>
          </a:p>
          <a:p>
            <a:pPr>
              <a:buFont typeface="Arial" panose="020B0604020202020204" pitchFamily="34" charset="0"/>
              <a:buNone/>
            </a:pPr>
            <a:r>
              <a:rPr lang="vi-VN" altLang="sr-Latn-RS" sz="2800" dirty="0">
                <a:latin typeface="Calibri" panose="020F0502020204030204" pitchFamily="34" charset="0"/>
                <a:cs typeface="Calibri" panose="020F0502020204030204" pitchFamily="34" charset="0"/>
              </a:rPr>
              <a:t>dobili izolira</a:t>
            </a:r>
            <a:r>
              <a:rPr lang="hr-HR" altLang="sr-Latn-RS" sz="2800" dirty="0">
                <a:latin typeface="Calibri" panose="020F0502020204030204" pitchFamily="34" charset="0"/>
                <a:cs typeface="Calibri" panose="020F0502020204030204" pitchFamily="34" charset="0"/>
              </a:rPr>
              <a:t>jte molekulu DNA.</a:t>
            </a:r>
          </a:p>
          <a:p>
            <a:pPr>
              <a:buFont typeface="Arial" panose="020B0604020202020204" pitchFamily="34" charset="0"/>
              <a:buNone/>
            </a:pPr>
            <a:endParaRPr lang="hr-HR" altLang="sr-Latn-RS" sz="2800" dirty="0">
              <a:latin typeface="Calibri" panose="020F0502020204030204" pitchFamily="34" charset="0"/>
              <a:cs typeface="Calibri" panose="020F0502020204030204" pitchFamily="34" charset="0"/>
            </a:endParaRPr>
          </a:p>
          <a:p>
            <a:pPr>
              <a:buFont typeface="Arial" panose="020B0604020202020204" pitchFamily="34" charset="0"/>
              <a:buNone/>
            </a:pPr>
            <a:r>
              <a:rPr lang="vi-VN" altLang="sr-Latn-RS" sz="2800" dirty="0">
                <a:latin typeface="Calibri" panose="020F0502020204030204" pitchFamily="34" charset="0"/>
                <a:cs typeface="Calibri" panose="020F0502020204030204" pitchFamily="34" charset="0"/>
              </a:rPr>
              <a:t>Za pokus su potrebni:</a:t>
            </a:r>
          </a:p>
          <a:p>
            <a:r>
              <a:rPr lang="hr-HR" altLang="sr-Latn-RS" sz="2800" dirty="0">
                <a:latin typeface="Calibri" panose="020F0502020204030204" pitchFamily="34" charset="0"/>
                <a:cs typeface="Calibri" panose="020F0502020204030204" pitchFamily="34" charset="0"/>
              </a:rPr>
              <a:t>4</a:t>
            </a:r>
            <a:r>
              <a:rPr lang="vi-VN" altLang="sr-Latn-RS" sz="2800" dirty="0">
                <a:latin typeface="Calibri" panose="020F0502020204030204" pitchFamily="34" charset="0"/>
                <a:cs typeface="Calibri" panose="020F0502020204030204" pitchFamily="34" charset="0"/>
              </a:rPr>
              <a:t> radn</a:t>
            </a:r>
            <a:r>
              <a:rPr lang="hr-HR" altLang="sr-Latn-RS" sz="2800" dirty="0">
                <a:latin typeface="Calibri" panose="020F0502020204030204" pitchFamily="34" charset="0"/>
                <a:cs typeface="Calibri" panose="020F0502020204030204" pitchFamily="34" charset="0"/>
              </a:rPr>
              <a:t>a </a:t>
            </a:r>
            <a:r>
              <a:rPr lang="vi-VN" altLang="sr-Latn-RS" sz="2800" dirty="0">
                <a:latin typeface="Calibri" panose="020F0502020204030204" pitchFamily="34" charset="0"/>
                <a:cs typeface="Calibri" panose="020F0502020204030204" pitchFamily="34" charset="0"/>
              </a:rPr>
              <a:t>listić</a:t>
            </a:r>
            <a:r>
              <a:rPr lang="hr-HR" altLang="sr-Latn-RS" sz="2800" dirty="0">
                <a:latin typeface="Calibri" panose="020F0502020204030204" pitchFamily="34" charset="0"/>
                <a:cs typeface="Calibri" panose="020F0502020204030204" pitchFamily="34" charset="0"/>
              </a:rPr>
              <a:t>a</a:t>
            </a:r>
            <a:endParaRPr lang="vi-VN" altLang="sr-Latn-RS" sz="2800" dirty="0">
              <a:latin typeface="Calibri" panose="020F0502020204030204" pitchFamily="34" charset="0"/>
              <a:cs typeface="Calibri" panose="020F0502020204030204" pitchFamily="34" charset="0"/>
            </a:endParaRPr>
          </a:p>
          <a:p>
            <a:r>
              <a:rPr lang="hr-HR" altLang="sr-Latn-RS" sz="2800" dirty="0">
                <a:latin typeface="Calibri" panose="020F0502020204030204" pitchFamily="34" charset="0"/>
                <a:cs typeface="Calibri" panose="020F0502020204030204" pitchFamily="34" charset="0"/>
              </a:rPr>
              <a:t>2-3 </a:t>
            </a:r>
            <a:r>
              <a:rPr lang="vi-VN" altLang="sr-Latn-RS" sz="2800" dirty="0">
                <a:latin typeface="Calibri" panose="020F0502020204030204" pitchFamily="34" charset="0"/>
                <a:cs typeface="Calibri" panose="020F0502020204030204" pitchFamily="34" charset="0"/>
              </a:rPr>
              <a:t>jagod</a:t>
            </a:r>
            <a:r>
              <a:rPr lang="hr-HR" altLang="sr-Latn-RS" sz="2800" dirty="0">
                <a:latin typeface="Calibri" panose="020F0502020204030204" pitchFamily="34" charset="0"/>
                <a:cs typeface="Calibri" panose="020F0502020204030204" pitchFamily="34" charset="0"/>
              </a:rPr>
              <a:t>e</a:t>
            </a:r>
            <a:r>
              <a:rPr lang="vi-VN" altLang="sr-Latn-RS" sz="2800" dirty="0">
                <a:latin typeface="Calibri" panose="020F0502020204030204" pitchFamily="34" charset="0"/>
                <a:cs typeface="Calibri" panose="020F0502020204030204" pitchFamily="34" charset="0"/>
              </a:rPr>
              <a:t> </a:t>
            </a:r>
            <a:r>
              <a:rPr lang="hr-HR" altLang="sr-Latn-RS" sz="2800" dirty="0">
                <a:latin typeface="Calibri" panose="020F0502020204030204" pitchFamily="34" charset="0"/>
                <a:cs typeface="Calibri" panose="020F0502020204030204" pitchFamily="34" charset="0"/>
              </a:rPr>
              <a:t>(kivi, borovnice, banana, maline i dr.)</a:t>
            </a:r>
            <a:endParaRPr lang="vi-VN" altLang="sr-Latn-RS" sz="2800" dirty="0">
              <a:latin typeface="Calibri" panose="020F0502020204030204" pitchFamily="34" charset="0"/>
              <a:cs typeface="Calibri" panose="020F0502020204030204" pitchFamily="34" charset="0"/>
            </a:endParaRPr>
          </a:p>
          <a:p>
            <a:r>
              <a:rPr lang="vi-VN" altLang="sr-Latn-RS" sz="2800" b="1" dirty="0">
                <a:latin typeface="Calibri" panose="020F0502020204030204" pitchFamily="34" charset="0"/>
                <a:cs typeface="Calibri" panose="020F0502020204030204" pitchFamily="34" charset="0"/>
              </a:rPr>
              <a:t>90 m</a:t>
            </a:r>
            <a:r>
              <a:rPr lang="hr-HR" altLang="sr-Latn-RS" sz="2800" b="1" dirty="0">
                <a:latin typeface="Calibri" panose="020F0502020204030204" pitchFamily="34" charset="0"/>
                <a:cs typeface="Calibri" panose="020F0502020204030204" pitchFamily="34" charset="0"/>
              </a:rPr>
              <a:t>L</a:t>
            </a:r>
            <a:r>
              <a:rPr lang="vi-VN" altLang="sr-Latn-RS" sz="2800" b="1" dirty="0">
                <a:latin typeface="Calibri" panose="020F0502020204030204" pitchFamily="34" charset="0"/>
                <a:cs typeface="Calibri" panose="020F0502020204030204" pitchFamily="34" charset="0"/>
              </a:rPr>
              <a:t>destilirane vode</a:t>
            </a:r>
          </a:p>
          <a:p>
            <a:r>
              <a:rPr lang="vi-VN" altLang="sr-Latn-RS" sz="2800" b="1" dirty="0">
                <a:latin typeface="Calibri" panose="020F0502020204030204" pitchFamily="34" charset="0"/>
                <a:cs typeface="Calibri" panose="020F0502020204030204" pitchFamily="34" charset="0"/>
              </a:rPr>
              <a:t>10 m</a:t>
            </a:r>
            <a:r>
              <a:rPr lang="hr-HR" altLang="sr-Latn-RS" sz="2800" b="1" dirty="0">
                <a:latin typeface="Calibri" panose="020F0502020204030204" pitchFamily="34" charset="0"/>
                <a:cs typeface="Calibri" panose="020F0502020204030204" pitchFamily="34" charset="0"/>
              </a:rPr>
              <a:t>L </a:t>
            </a:r>
            <a:r>
              <a:rPr lang="vi-VN" altLang="sr-Latn-RS" sz="2800" b="1" dirty="0">
                <a:latin typeface="Calibri" panose="020F0502020204030204" pitchFamily="34" charset="0"/>
                <a:cs typeface="Calibri" panose="020F0502020204030204" pitchFamily="34" charset="0"/>
              </a:rPr>
              <a:t>deterdženta za suđe</a:t>
            </a:r>
          </a:p>
          <a:p>
            <a:r>
              <a:rPr lang="vi-VN" altLang="sr-Latn-RS" sz="2800" b="1" dirty="0">
                <a:latin typeface="Calibri" panose="020F0502020204030204" pitchFamily="34" charset="0"/>
                <a:cs typeface="Calibri" panose="020F0502020204030204" pitchFamily="34" charset="0"/>
              </a:rPr>
              <a:t>2 čajne žličice soli (poravnajte vrh žličice)</a:t>
            </a:r>
          </a:p>
          <a:p>
            <a:r>
              <a:rPr lang="hr-HR" altLang="sr-Latn-RS" sz="2800" dirty="0">
                <a:latin typeface="Calibri" panose="020F0502020204030204" pitchFamily="34" charset="0"/>
                <a:cs typeface="Calibri" panose="020F0502020204030204" pitchFamily="34" charset="0"/>
              </a:rPr>
              <a:t>o</a:t>
            </a:r>
            <a:r>
              <a:rPr lang="vi-VN" altLang="sr-Latn-RS" sz="2800" dirty="0">
                <a:latin typeface="Calibri" panose="020F0502020204030204" pitchFamily="34" charset="0"/>
                <a:cs typeface="Calibri" panose="020F0502020204030204" pitchFamily="34" charset="0"/>
              </a:rPr>
              <a:t>topina za čišćenje leća</a:t>
            </a:r>
          </a:p>
          <a:p>
            <a:r>
              <a:rPr lang="vi-VN" altLang="sr-Latn-RS" sz="2800" dirty="0">
                <a:latin typeface="Calibri" panose="020F0502020204030204" pitchFamily="34" charset="0"/>
                <a:cs typeface="Calibri" panose="020F0502020204030204" pitchFamily="34" charset="0"/>
              </a:rPr>
              <a:t>10 m</a:t>
            </a:r>
            <a:r>
              <a:rPr lang="hr-HR" altLang="sr-Latn-RS" sz="2800" dirty="0">
                <a:latin typeface="Calibri" panose="020F0502020204030204" pitchFamily="34" charset="0"/>
                <a:cs typeface="Calibri" panose="020F0502020204030204" pitchFamily="34" charset="0"/>
              </a:rPr>
              <a:t>L</a:t>
            </a:r>
            <a:r>
              <a:rPr lang="vi-VN" altLang="sr-Latn-RS" sz="2800" dirty="0">
                <a:latin typeface="Calibri" panose="020F0502020204030204" pitchFamily="34" charset="0"/>
                <a:cs typeface="Calibri" panose="020F0502020204030204" pitchFamily="34" charset="0"/>
              </a:rPr>
              <a:t> Izopropanola (za ekstrakciju DNA)</a:t>
            </a:r>
            <a:endParaRPr lang="hr-HR" dirty="0">
              <a:latin typeface="Calibri" panose="020F0502020204030204" pitchFamily="34" charset="0"/>
              <a:cs typeface="Calibri" panose="020F0502020204030204" pitchFamily="34" charset="0"/>
            </a:endParaRPr>
          </a:p>
        </p:txBody>
      </p:sp>
      <p:sp>
        <p:nvSpPr>
          <p:cNvPr id="4" name="Desna vitičasta zagrada 3">
            <a:extLst>
              <a:ext uri="{FF2B5EF4-FFF2-40B4-BE49-F238E27FC236}">
                <a16:creationId xmlns:a16="http://schemas.microsoft.com/office/drawing/2014/main" id="{A662234D-3005-D17A-5A4E-CCA4A23EC2C6}"/>
              </a:ext>
            </a:extLst>
          </p:cNvPr>
          <p:cNvSpPr/>
          <p:nvPr/>
        </p:nvSpPr>
        <p:spPr>
          <a:xfrm flipH="1">
            <a:off x="763571" y="4091233"/>
            <a:ext cx="169683" cy="1102936"/>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hr-HR"/>
          </a:p>
        </p:txBody>
      </p:sp>
      <p:sp>
        <p:nvSpPr>
          <p:cNvPr id="5" name="TekstniOkvir 4">
            <a:extLst>
              <a:ext uri="{FF2B5EF4-FFF2-40B4-BE49-F238E27FC236}">
                <a16:creationId xmlns:a16="http://schemas.microsoft.com/office/drawing/2014/main" id="{912EC8C9-9C6C-2CFA-6224-8C438B0A0A82}"/>
              </a:ext>
            </a:extLst>
          </p:cNvPr>
          <p:cNvSpPr txBox="1"/>
          <p:nvPr/>
        </p:nvSpPr>
        <p:spPr>
          <a:xfrm>
            <a:off x="28281" y="4429754"/>
            <a:ext cx="698396" cy="369332"/>
          </a:xfrm>
          <a:prstGeom prst="rect">
            <a:avLst/>
          </a:prstGeom>
          <a:noFill/>
        </p:spPr>
        <p:txBody>
          <a:bodyPr wrap="none" rtlCol="0">
            <a:spAutoFit/>
          </a:bodyPr>
          <a:lstStyle/>
          <a:p>
            <a:r>
              <a:rPr lang="hr-HR" b="1" dirty="0"/>
              <a:t>pufer</a:t>
            </a:r>
          </a:p>
        </p:txBody>
      </p:sp>
    </p:spTree>
    <p:extLst>
      <p:ext uri="{BB962C8B-B14F-4D97-AF65-F5344CB8AC3E}">
        <p14:creationId xmlns:p14="http://schemas.microsoft.com/office/powerpoint/2010/main" val="3374788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E2AF0E1-8E95-E46D-37E2-C5F24937B54B}"/>
              </a:ext>
            </a:extLst>
          </p:cNvPr>
          <p:cNvSpPr>
            <a:spLocks noGrp="1"/>
          </p:cNvSpPr>
          <p:nvPr>
            <p:ph type="title"/>
          </p:nvPr>
        </p:nvSpPr>
        <p:spPr/>
        <p:txBody>
          <a:bodyPr/>
          <a:lstStyle/>
          <a:p>
            <a:r>
              <a:rPr lang="hr-HR" dirty="0"/>
              <a:t>Pribor…</a:t>
            </a:r>
          </a:p>
        </p:txBody>
      </p:sp>
      <p:sp>
        <p:nvSpPr>
          <p:cNvPr id="3" name="Rezervirano mjesto sadržaja 2">
            <a:extLst>
              <a:ext uri="{FF2B5EF4-FFF2-40B4-BE49-F238E27FC236}">
                <a16:creationId xmlns:a16="http://schemas.microsoft.com/office/drawing/2014/main" id="{4517446A-7D88-9123-8959-C8BBD172732B}"/>
              </a:ext>
            </a:extLst>
          </p:cNvPr>
          <p:cNvSpPr>
            <a:spLocks noGrp="1"/>
          </p:cNvSpPr>
          <p:nvPr>
            <p:ph idx="1"/>
          </p:nvPr>
        </p:nvSpPr>
        <p:spPr>
          <a:xfrm>
            <a:off x="498835" y="1558164"/>
            <a:ext cx="4610493" cy="4351338"/>
          </a:xfrm>
        </p:spPr>
        <p:txBody>
          <a:bodyPr>
            <a:normAutofit fontScale="77500" lnSpcReduction="20000"/>
          </a:bodyPr>
          <a:lstStyle/>
          <a:p>
            <a:pPr>
              <a:lnSpc>
                <a:spcPct val="120000"/>
              </a:lnSpc>
            </a:pPr>
            <a:r>
              <a:rPr lang="hr-HR" altLang="sr-Latn-RS" sz="2800" dirty="0"/>
              <a:t>1 nož za rezanje i čišćenje voća</a:t>
            </a:r>
          </a:p>
          <a:p>
            <a:pPr>
              <a:lnSpc>
                <a:spcPct val="120000"/>
              </a:lnSpc>
            </a:pPr>
            <a:r>
              <a:rPr lang="hr-HR" altLang="sr-Latn-RS" sz="2800" dirty="0"/>
              <a:t>1 plastična vrećica za zamrzavanje</a:t>
            </a:r>
          </a:p>
          <a:p>
            <a:pPr>
              <a:lnSpc>
                <a:spcPct val="120000"/>
              </a:lnSpc>
            </a:pPr>
            <a:r>
              <a:rPr lang="hr-HR" altLang="sr-Latn-RS" sz="2800" dirty="0"/>
              <a:t>1 čajna žlica</a:t>
            </a:r>
          </a:p>
          <a:p>
            <a:pPr>
              <a:lnSpc>
                <a:spcPct val="120000"/>
              </a:lnSpc>
            </a:pPr>
            <a:r>
              <a:rPr lang="hr-HR" altLang="sr-Latn-RS" sz="2800" dirty="0"/>
              <a:t>1 platnena gaza</a:t>
            </a:r>
          </a:p>
          <a:p>
            <a:pPr>
              <a:lnSpc>
                <a:spcPct val="120000"/>
              </a:lnSpc>
            </a:pPr>
            <a:r>
              <a:rPr lang="hr-HR" altLang="sr-Latn-RS" sz="2800" dirty="0"/>
              <a:t>menzura i šprice (za odmjeriti vodu i deterdžent)</a:t>
            </a:r>
          </a:p>
          <a:p>
            <a:pPr>
              <a:lnSpc>
                <a:spcPct val="120000"/>
              </a:lnSpc>
            </a:pPr>
            <a:r>
              <a:rPr lang="hr-HR" altLang="sr-Latn-RS" sz="2800" dirty="0"/>
              <a:t>čaša od 250 </a:t>
            </a:r>
            <a:r>
              <a:rPr lang="hr-HR" altLang="sr-Latn-RS" sz="2800" dirty="0" err="1"/>
              <a:t>mL</a:t>
            </a:r>
            <a:r>
              <a:rPr lang="hr-HR" altLang="sr-Latn-RS" sz="2800" dirty="0"/>
              <a:t> (za pripremu pufera)</a:t>
            </a:r>
          </a:p>
          <a:p>
            <a:pPr>
              <a:lnSpc>
                <a:spcPct val="120000"/>
              </a:lnSpc>
            </a:pPr>
            <a:r>
              <a:rPr lang="hr-HR" altLang="sr-Latn-RS" sz="2800" dirty="0"/>
              <a:t>1 čaša od 500 </a:t>
            </a:r>
            <a:r>
              <a:rPr lang="hr-HR" altLang="sr-Latn-RS" sz="2800" dirty="0" err="1"/>
              <a:t>mL</a:t>
            </a:r>
            <a:r>
              <a:rPr lang="hr-HR" altLang="sr-Latn-RS" sz="2800" dirty="0"/>
              <a:t> (za filtrat )</a:t>
            </a:r>
          </a:p>
          <a:p>
            <a:pPr>
              <a:lnSpc>
                <a:spcPct val="120000"/>
              </a:lnSpc>
            </a:pPr>
            <a:r>
              <a:rPr lang="hr-HR" altLang="sr-Latn-RS" sz="2800" dirty="0"/>
              <a:t>1 lijevak (stakleni ili plastični)</a:t>
            </a:r>
          </a:p>
          <a:p>
            <a:pPr>
              <a:lnSpc>
                <a:spcPct val="120000"/>
              </a:lnSpc>
            </a:pPr>
            <a:endParaRPr lang="hr-HR" dirty="0"/>
          </a:p>
        </p:txBody>
      </p:sp>
      <p:sp>
        <p:nvSpPr>
          <p:cNvPr id="4" name="Rezervirano mjesto sadržaja 2">
            <a:extLst>
              <a:ext uri="{FF2B5EF4-FFF2-40B4-BE49-F238E27FC236}">
                <a16:creationId xmlns:a16="http://schemas.microsoft.com/office/drawing/2014/main" id="{3B7247C3-93A3-E3CD-E67B-4466C003F34F}"/>
              </a:ext>
            </a:extLst>
          </p:cNvPr>
          <p:cNvSpPr txBox="1">
            <a:spLocks/>
          </p:cNvSpPr>
          <p:nvPr/>
        </p:nvSpPr>
        <p:spPr>
          <a:xfrm>
            <a:off x="6570482" y="1558164"/>
            <a:ext cx="5524107" cy="488626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hr-HR" altLang="sr-Latn-RS" sz="2400" dirty="0"/>
              <a:t>1 par zaštitnih naočala (zbog mogućeg prskanja izopropanola)</a:t>
            </a:r>
          </a:p>
          <a:p>
            <a:pPr>
              <a:lnSpc>
                <a:spcPct val="120000"/>
              </a:lnSpc>
            </a:pPr>
            <a:r>
              <a:rPr lang="hr-HR" altLang="sr-Latn-RS" sz="2400" dirty="0"/>
              <a:t>1 epruveta</a:t>
            </a:r>
          </a:p>
          <a:p>
            <a:pPr>
              <a:lnSpc>
                <a:spcPct val="120000"/>
              </a:lnSpc>
            </a:pPr>
            <a:r>
              <a:rPr lang="hr-HR" altLang="sr-Latn-RS" sz="2400" dirty="0"/>
              <a:t>stalak za epruvete</a:t>
            </a:r>
          </a:p>
          <a:p>
            <a:pPr>
              <a:lnSpc>
                <a:spcPct val="120000"/>
              </a:lnSpc>
            </a:pPr>
            <a:r>
              <a:rPr lang="hr-HR" altLang="sr-Latn-RS" sz="2400" dirty="0"/>
              <a:t>drveni štapić (za miješanje filtrata i otopine za čišćenje leća)</a:t>
            </a:r>
          </a:p>
          <a:p>
            <a:pPr>
              <a:lnSpc>
                <a:spcPct val="120000"/>
              </a:lnSpc>
            </a:pPr>
            <a:r>
              <a:rPr lang="hr-HR" altLang="sr-Latn-RS" sz="2400" dirty="0"/>
              <a:t>kapaljka (za izvlačenja DNA iz epruvete)</a:t>
            </a:r>
          </a:p>
          <a:p>
            <a:pPr>
              <a:lnSpc>
                <a:spcPct val="120000"/>
              </a:lnSpc>
            </a:pPr>
            <a:r>
              <a:rPr lang="hr-HR" altLang="sr-Latn-RS" sz="2400" dirty="0"/>
              <a:t>stakleni štapić (samo za miješanje pufera)</a:t>
            </a:r>
          </a:p>
          <a:p>
            <a:pPr>
              <a:lnSpc>
                <a:spcPct val="120000"/>
              </a:lnSpc>
            </a:pPr>
            <a:r>
              <a:rPr lang="hr-HR" altLang="sr-Latn-RS" sz="2400" dirty="0"/>
              <a:t>Petrijeva zdjelica ili satno stakalce</a:t>
            </a:r>
          </a:p>
          <a:p>
            <a:pPr>
              <a:lnSpc>
                <a:spcPct val="120000"/>
              </a:lnSpc>
            </a:pPr>
            <a:r>
              <a:rPr lang="hr-HR" altLang="sr-Latn-RS" sz="2400" dirty="0"/>
              <a:t>crni kolaž papir.</a:t>
            </a:r>
          </a:p>
          <a:p>
            <a:pPr>
              <a:lnSpc>
                <a:spcPct val="120000"/>
              </a:lnSpc>
            </a:pPr>
            <a:endParaRPr lang="hr-HR" sz="1800" dirty="0"/>
          </a:p>
        </p:txBody>
      </p:sp>
    </p:spTree>
    <p:extLst>
      <p:ext uri="{BB962C8B-B14F-4D97-AF65-F5344CB8AC3E}">
        <p14:creationId xmlns:p14="http://schemas.microsoft.com/office/powerpoint/2010/main" val="2771493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137BF9B-482A-0BD1-A1ED-50FE18746E4A}"/>
              </a:ext>
            </a:extLst>
          </p:cNvPr>
          <p:cNvSpPr>
            <a:spLocks noGrp="1"/>
          </p:cNvSpPr>
          <p:nvPr>
            <p:ph type="title"/>
          </p:nvPr>
        </p:nvSpPr>
        <p:spPr/>
        <p:txBody>
          <a:bodyPr/>
          <a:lstStyle/>
          <a:p>
            <a:r>
              <a:rPr lang="pl-PL" dirty="0"/>
              <a:t>Opis pokusa: Ekstrakcija DNA iz jagode</a:t>
            </a:r>
            <a:endParaRPr lang="hr-HR" dirty="0"/>
          </a:p>
        </p:txBody>
      </p:sp>
      <p:sp>
        <p:nvSpPr>
          <p:cNvPr id="3" name="Rezervirano mjesto sadržaja 2">
            <a:extLst>
              <a:ext uri="{FF2B5EF4-FFF2-40B4-BE49-F238E27FC236}">
                <a16:creationId xmlns:a16="http://schemas.microsoft.com/office/drawing/2014/main" id="{FEEA458C-69D8-5C2F-EFE7-66E8A764F718}"/>
              </a:ext>
            </a:extLst>
          </p:cNvPr>
          <p:cNvSpPr>
            <a:spLocks noGrp="1"/>
          </p:cNvSpPr>
          <p:nvPr>
            <p:ph idx="1"/>
          </p:nvPr>
        </p:nvSpPr>
        <p:spPr>
          <a:xfrm>
            <a:off x="413994" y="1476833"/>
            <a:ext cx="7627070" cy="5016042"/>
          </a:xfrm>
        </p:spPr>
        <p:txBody>
          <a:bodyPr>
            <a:noAutofit/>
          </a:bodyPr>
          <a:lstStyle/>
          <a:p>
            <a:pPr marL="0" indent="0" fontAlgn="auto">
              <a:lnSpc>
                <a:spcPct val="120000"/>
              </a:lnSpc>
              <a:spcAft>
                <a:spcPts val="0"/>
              </a:spcAft>
              <a:buNone/>
              <a:defRPr/>
            </a:pPr>
            <a:r>
              <a:rPr lang="hr-HR" sz="2400" dirty="0"/>
              <a:t>1. Pripremite otopinu </a:t>
            </a:r>
            <a:r>
              <a:rPr lang="hr-HR" sz="2400" b="1" dirty="0"/>
              <a:t>pufera</a:t>
            </a:r>
            <a:r>
              <a:rPr lang="hr-HR" sz="2400" dirty="0"/>
              <a:t> tako da u čaši od 250 mL pomiješate 90 mL destilirane vode i 2 čajne žlice soli, kada se sol otopi dodaj 10 mL tekućeg deterdženta </a:t>
            </a:r>
          </a:p>
          <a:p>
            <a:pPr marL="0" indent="0" fontAlgn="auto">
              <a:lnSpc>
                <a:spcPct val="120000"/>
              </a:lnSpc>
              <a:spcAft>
                <a:spcPts val="0"/>
              </a:spcAft>
              <a:buNone/>
              <a:defRPr/>
            </a:pPr>
            <a:r>
              <a:rPr lang="hr-HR" sz="2400" dirty="0"/>
              <a:t>    (*pazi da napravite što manje pjene prilikom miješanja) </a:t>
            </a:r>
          </a:p>
          <a:p>
            <a:pPr fontAlgn="auto">
              <a:lnSpc>
                <a:spcPct val="120000"/>
              </a:lnSpc>
              <a:spcAft>
                <a:spcPts val="0"/>
              </a:spcAft>
              <a:buFont typeface="Arial" panose="020B0604020202020204" pitchFamily="34" charset="0"/>
              <a:buNone/>
              <a:defRPr/>
            </a:pPr>
            <a:r>
              <a:rPr lang="hr-HR" sz="2400" dirty="0"/>
              <a:t>2. Dvije do tri </a:t>
            </a:r>
            <a:r>
              <a:rPr lang="hr-HR" sz="2400" b="1" dirty="0"/>
              <a:t>jagode</a:t>
            </a:r>
            <a:r>
              <a:rPr lang="hr-HR" sz="2400" dirty="0"/>
              <a:t> izrežite na polovine stavite u plastičnu vrećicu za zamrzavanje i dodajte 20 mL pripremljenog pufera.</a:t>
            </a:r>
          </a:p>
          <a:p>
            <a:pPr fontAlgn="auto">
              <a:lnSpc>
                <a:spcPct val="120000"/>
              </a:lnSpc>
              <a:spcAft>
                <a:spcPts val="0"/>
              </a:spcAft>
              <a:buFont typeface="Arial" panose="020B0604020202020204" pitchFamily="34" charset="0"/>
              <a:buNone/>
              <a:defRPr/>
            </a:pPr>
            <a:r>
              <a:rPr lang="hr-HR" sz="2400" dirty="0"/>
              <a:t>3. Zatvorite zip-vrećicu rukom. Rukama tijekom 5 minuta polagano omekšajte (gnječite-napravite pire) jagode u vrećici.</a:t>
            </a:r>
          </a:p>
          <a:p>
            <a:pPr>
              <a:lnSpc>
                <a:spcPct val="120000"/>
              </a:lnSpc>
            </a:pPr>
            <a:endParaRPr lang="hr-HR" sz="2400" dirty="0"/>
          </a:p>
        </p:txBody>
      </p:sp>
    </p:spTree>
    <p:extLst>
      <p:ext uri="{BB962C8B-B14F-4D97-AF65-F5344CB8AC3E}">
        <p14:creationId xmlns:p14="http://schemas.microsoft.com/office/powerpoint/2010/main" val="2085443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39F51594-0A8F-688F-C559-D01CBFBAC2EF}"/>
              </a:ext>
            </a:extLst>
          </p:cNvPr>
          <p:cNvSpPr>
            <a:spLocks noGrp="1"/>
          </p:cNvSpPr>
          <p:nvPr>
            <p:ph idx="1"/>
          </p:nvPr>
        </p:nvSpPr>
        <p:spPr>
          <a:xfrm>
            <a:off x="366860" y="345617"/>
            <a:ext cx="7702485" cy="5989196"/>
          </a:xfrm>
        </p:spPr>
        <p:txBody>
          <a:bodyPr>
            <a:noAutofit/>
          </a:bodyPr>
          <a:lstStyle/>
          <a:p>
            <a:pPr algn="just">
              <a:lnSpc>
                <a:spcPct val="120000"/>
              </a:lnSpc>
              <a:buFont typeface="Arial" panose="020B0604020202020204" pitchFamily="34" charset="0"/>
              <a:buNone/>
            </a:pPr>
            <a:r>
              <a:rPr lang="hr-HR" altLang="sr-Latn-RS" sz="2400" dirty="0"/>
              <a:t>4. Kroz gazu profiltrirajte otopinu u čašu od 250 ili 500 </a:t>
            </a:r>
            <a:r>
              <a:rPr lang="hr-HR" altLang="sr-Latn-RS" sz="2400" dirty="0" err="1"/>
              <a:t>mL</a:t>
            </a:r>
            <a:r>
              <a:rPr lang="hr-HR" altLang="sr-Latn-RS" sz="2400" dirty="0"/>
              <a:t>.</a:t>
            </a:r>
          </a:p>
          <a:p>
            <a:pPr algn="just">
              <a:lnSpc>
                <a:spcPct val="120000"/>
              </a:lnSpc>
              <a:buFont typeface="Arial" panose="020B0604020202020204" pitchFamily="34" charset="0"/>
              <a:buNone/>
            </a:pPr>
            <a:r>
              <a:rPr lang="hr-HR" altLang="sr-Latn-RS" sz="2400" dirty="0"/>
              <a:t>5. Oko 10 mL dobivenog filtrata odlijte u epruvetu i dodajte 2-3 kapi otopine za čišćenje leća, polako promućkajte (lagano promiješaj) sadržaj u epruveti. </a:t>
            </a:r>
          </a:p>
          <a:p>
            <a:pPr algn="just">
              <a:lnSpc>
                <a:spcPct val="120000"/>
              </a:lnSpc>
              <a:buFont typeface="Arial" panose="020B0604020202020204" pitchFamily="34" charset="0"/>
              <a:buNone/>
            </a:pPr>
            <a:r>
              <a:rPr lang="hr-HR" altLang="sr-Latn-RS" sz="2400" dirty="0"/>
              <a:t>  (* sačekajte 10-ak minuta, što duže bolji je rezultat!)</a:t>
            </a:r>
          </a:p>
          <a:p>
            <a:pPr algn="just">
              <a:lnSpc>
                <a:spcPct val="120000"/>
              </a:lnSpc>
              <a:buFont typeface="Arial" panose="020B0604020202020204" pitchFamily="34" charset="0"/>
              <a:buNone/>
            </a:pPr>
            <a:r>
              <a:rPr lang="hr-HR" altLang="sr-Latn-RS" sz="2400" dirty="0"/>
              <a:t>6. Nakon 10-ak minuta, niz stjenku epruvete pažljivo ulijte 10 mL </a:t>
            </a:r>
            <a:r>
              <a:rPr lang="hr-HR" altLang="sr-Latn-RS" sz="2400" b="1" dirty="0"/>
              <a:t>hladnog</a:t>
            </a:r>
            <a:r>
              <a:rPr lang="hr-HR" altLang="sr-Latn-RS" sz="2400" dirty="0"/>
              <a:t> izopropanola, tako da se pojave dva sloja.</a:t>
            </a:r>
          </a:p>
          <a:p>
            <a:pPr algn="just">
              <a:lnSpc>
                <a:spcPct val="120000"/>
              </a:lnSpc>
              <a:buFont typeface="Arial" panose="020B0604020202020204" pitchFamily="34" charset="0"/>
              <a:buNone/>
            </a:pPr>
            <a:r>
              <a:rPr lang="hr-HR" altLang="sr-Latn-RS" sz="2400" dirty="0"/>
              <a:t>7. Epruvetu odložite na stalak i sačekaj 10-ak minuta.</a:t>
            </a:r>
          </a:p>
          <a:p>
            <a:pPr algn="just">
              <a:lnSpc>
                <a:spcPct val="120000"/>
              </a:lnSpc>
              <a:buFont typeface="Arial" panose="020B0604020202020204" pitchFamily="34" charset="0"/>
              <a:buNone/>
            </a:pPr>
            <a:r>
              <a:rPr lang="hr-HR" altLang="sr-Latn-RS" sz="2400" dirty="0"/>
              <a:t>8. Kapaljkom usisajte DNA (ili namotajte na drveni štapić) i prenesite u Petrijevu zdjelicu s alkoholom.</a:t>
            </a:r>
          </a:p>
          <a:p>
            <a:pPr algn="just">
              <a:lnSpc>
                <a:spcPct val="120000"/>
              </a:lnSpc>
              <a:buFont typeface="Arial" panose="020B0604020202020204" pitchFamily="34" charset="0"/>
              <a:buNone/>
            </a:pPr>
            <a:r>
              <a:rPr lang="hr-HR" altLang="sr-Latn-RS" sz="2400" dirty="0"/>
              <a:t>9. </a:t>
            </a:r>
            <a:r>
              <a:rPr lang="hr-HR" altLang="sr-Latn-RS" sz="2400" dirty="0" err="1"/>
              <a:t>Petrijevu</a:t>
            </a:r>
            <a:r>
              <a:rPr lang="hr-HR" altLang="sr-Latn-RS" sz="2400" dirty="0"/>
              <a:t> zdjelicu odložite na crni papir (da bolje možete promatrati DNA).</a:t>
            </a:r>
          </a:p>
          <a:p>
            <a:pPr>
              <a:lnSpc>
                <a:spcPct val="120000"/>
              </a:lnSpc>
            </a:pPr>
            <a:endParaRPr lang="hr-HR" sz="2400" dirty="0"/>
          </a:p>
        </p:txBody>
      </p:sp>
    </p:spTree>
    <p:extLst>
      <p:ext uri="{BB962C8B-B14F-4D97-AF65-F5344CB8AC3E}">
        <p14:creationId xmlns:p14="http://schemas.microsoft.com/office/powerpoint/2010/main" val="527919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DCC63A4-16B7-9651-AD1F-DE854CF98333}"/>
              </a:ext>
            </a:extLst>
          </p:cNvPr>
          <p:cNvSpPr>
            <a:spLocks noGrp="1"/>
          </p:cNvSpPr>
          <p:nvPr>
            <p:ph type="title"/>
          </p:nvPr>
        </p:nvSpPr>
        <p:spPr/>
        <p:txBody>
          <a:bodyPr>
            <a:normAutofit/>
          </a:bodyPr>
          <a:lstStyle/>
          <a:p>
            <a:r>
              <a:rPr lang="hr-HR" dirty="0"/>
              <a:t>Zadatak 3. Odgovorite na pitanja</a:t>
            </a:r>
            <a:br>
              <a:rPr lang="hr-HR" dirty="0"/>
            </a:br>
            <a:endParaRPr lang="hr-HR" dirty="0"/>
          </a:p>
        </p:txBody>
      </p:sp>
      <p:sp>
        <p:nvSpPr>
          <p:cNvPr id="3" name="Rezervirano mjesto sadržaja 2">
            <a:extLst>
              <a:ext uri="{FF2B5EF4-FFF2-40B4-BE49-F238E27FC236}">
                <a16:creationId xmlns:a16="http://schemas.microsoft.com/office/drawing/2014/main" id="{7261D538-7666-EC6B-FC4E-F0107C5631E2}"/>
              </a:ext>
            </a:extLst>
          </p:cNvPr>
          <p:cNvSpPr>
            <a:spLocks noGrp="1"/>
          </p:cNvSpPr>
          <p:nvPr>
            <p:ph idx="1"/>
          </p:nvPr>
        </p:nvSpPr>
        <p:spPr/>
        <p:txBody>
          <a:bodyPr/>
          <a:lstStyle/>
          <a:p>
            <a:pPr marL="0" indent="0" fontAlgn="auto">
              <a:spcAft>
                <a:spcPts val="0"/>
              </a:spcAft>
              <a:buNone/>
              <a:defRPr/>
            </a:pPr>
            <a:r>
              <a:rPr lang="hr-HR" dirty="0"/>
              <a:t>ŠTO SE DOGAĐA:</a:t>
            </a:r>
          </a:p>
          <a:p>
            <a:pPr fontAlgn="auto">
              <a:spcAft>
                <a:spcPts val="0"/>
              </a:spcAft>
              <a:defRPr/>
            </a:pPr>
            <a:endParaRPr lang="hr-HR" dirty="0"/>
          </a:p>
          <a:p>
            <a:pPr fontAlgn="auto">
              <a:spcAft>
                <a:spcPts val="0"/>
              </a:spcAft>
              <a:buFont typeface="Arial" panose="020B0604020202020204" pitchFamily="34" charset="0"/>
              <a:buNone/>
              <a:defRPr/>
            </a:pPr>
            <a:r>
              <a:rPr lang="hr-HR" dirty="0"/>
              <a:t>1. Zašto smo dodali deterdžent?</a:t>
            </a:r>
          </a:p>
          <a:p>
            <a:pPr fontAlgn="auto">
              <a:spcAft>
                <a:spcPts val="0"/>
              </a:spcAft>
              <a:buFont typeface="Arial" panose="020B0604020202020204" pitchFamily="34" charset="0"/>
              <a:buNone/>
              <a:defRPr/>
            </a:pPr>
            <a:r>
              <a:rPr lang="hr-HR" dirty="0"/>
              <a:t>2. Zašto smo dodali otopinu za čišćenje leća?</a:t>
            </a:r>
          </a:p>
          <a:p>
            <a:pPr fontAlgn="auto">
              <a:spcAft>
                <a:spcPts val="0"/>
              </a:spcAft>
              <a:buFont typeface="Arial" panose="020B0604020202020204" pitchFamily="34" charset="0"/>
              <a:buNone/>
              <a:defRPr/>
            </a:pPr>
            <a:r>
              <a:rPr lang="hr-HR" dirty="0"/>
              <a:t>3. Zašto smo dodali sol?</a:t>
            </a:r>
          </a:p>
          <a:p>
            <a:pPr fontAlgn="auto">
              <a:spcAft>
                <a:spcPts val="0"/>
              </a:spcAft>
              <a:buFont typeface="Arial" panose="020B0604020202020204" pitchFamily="34" charset="0"/>
              <a:buNone/>
              <a:defRPr/>
            </a:pPr>
            <a:r>
              <a:rPr lang="hr-HR" dirty="0"/>
              <a:t>4. Zašto smo dodali alkohol?</a:t>
            </a:r>
          </a:p>
          <a:p>
            <a:pPr marL="0" indent="0">
              <a:buNone/>
            </a:pPr>
            <a:endParaRPr lang="hr-HR" dirty="0"/>
          </a:p>
        </p:txBody>
      </p:sp>
    </p:spTree>
    <p:extLst>
      <p:ext uri="{BB962C8B-B14F-4D97-AF65-F5344CB8AC3E}">
        <p14:creationId xmlns:p14="http://schemas.microsoft.com/office/powerpoint/2010/main" val="4095489568"/>
      </p:ext>
    </p:extLst>
  </p:cSld>
  <p:clrMapOvr>
    <a:masterClrMapping/>
  </p:clrMapOvr>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3023</TotalTime>
  <Words>2672</Words>
  <Application>Microsoft Office PowerPoint</Application>
  <PresentationFormat>Široki zaslon</PresentationFormat>
  <Paragraphs>257</Paragraphs>
  <Slides>40</Slides>
  <Notes>1</Notes>
  <HiddenSlides>0</HiddenSlides>
  <MMClips>0</MMClips>
  <ScaleCrop>false</ScaleCrop>
  <HeadingPairs>
    <vt:vector size="6" baseType="variant">
      <vt:variant>
        <vt:lpstr>Korišteni fontovi</vt:lpstr>
      </vt:variant>
      <vt:variant>
        <vt:i4>7</vt:i4>
      </vt:variant>
      <vt:variant>
        <vt:lpstr>Tema</vt:lpstr>
      </vt:variant>
      <vt:variant>
        <vt:i4>1</vt:i4>
      </vt:variant>
      <vt:variant>
        <vt:lpstr>Naslovi slajdova</vt:lpstr>
      </vt:variant>
      <vt:variant>
        <vt:i4>40</vt:i4>
      </vt:variant>
    </vt:vector>
  </HeadingPairs>
  <TitlesOfParts>
    <vt:vector size="48" baseType="lpstr">
      <vt:lpstr>Arial</vt:lpstr>
      <vt:lpstr>Calibri</vt:lpstr>
      <vt:lpstr>Calibri Light</vt:lpstr>
      <vt:lpstr>Comic Sans MS</vt:lpstr>
      <vt:lpstr>inherit</vt:lpstr>
      <vt:lpstr>PT Serif</vt:lpstr>
      <vt:lpstr>Wingdings</vt:lpstr>
      <vt:lpstr>Tema sustava Office</vt:lpstr>
      <vt:lpstr>„Probij“ gensku šifru i „skroji“ svog ljubimca!</vt:lpstr>
      <vt:lpstr>RADIONICA</vt:lpstr>
      <vt:lpstr>ZADATAK 1. Prije početka…</vt:lpstr>
      <vt:lpstr>I. Dio radionice</vt:lpstr>
      <vt:lpstr>ZADATAK 2. Izolacija molekule DNA</vt:lpstr>
      <vt:lpstr>Pribor…</vt:lpstr>
      <vt:lpstr>Opis pokusa: Ekstrakcija DNA iz jagode</vt:lpstr>
      <vt:lpstr>PowerPoint prezentacija</vt:lpstr>
      <vt:lpstr>Zadatak 3. Odgovorite na pitanja </vt:lpstr>
      <vt:lpstr>ŠTO SE DOGAĐA:  1. Zašto smo dodali deterdžent?</vt:lpstr>
      <vt:lpstr>2. Zašto smo dodali otopinu za čišćenje leća?</vt:lpstr>
      <vt:lpstr>3. Zašto smo dodali sol?</vt:lpstr>
      <vt:lpstr>4. Zašto smo dodali alkohol?</vt:lpstr>
      <vt:lpstr>Ovako izolirana DNA nije potpuno čista, to je moguće postići samo u laboratoriju!</vt:lpstr>
      <vt:lpstr>II. Dio radionice</vt:lpstr>
      <vt:lpstr>Uzorkovanje vlastite DNA</vt:lpstr>
      <vt:lpstr>Uzorkovanje vlastite DNA…</vt:lpstr>
      <vt:lpstr>III. Dio radionice</vt:lpstr>
      <vt:lpstr>PowerPoint prezentacija</vt:lpstr>
      <vt:lpstr>PowerPoint prezentacija</vt:lpstr>
      <vt:lpstr>PowerPoint prezentacija</vt:lpstr>
      <vt:lpstr>PowerPoint prezentacija</vt:lpstr>
      <vt:lpstr>Probij šifru – primjer ! VOLIM </vt:lpstr>
      <vt:lpstr>KODIRANJE! </vt:lpstr>
      <vt:lpstr>DEKODIRANJE ! </vt:lpstr>
      <vt:lpstr>PowerPoint prezentacija</vt:lpstr>
      <vt:lpstr>PowerPoint prezentacija</vt:lpstr>
      <vt:lpstr>PowerPoint prezentacija</vt:lpstr>
      <vt:lpstr>Zanimljivosti</vt:lpstr>
      <vt:lpstr>DILEME GENETSKOG TESTIRANJA</vt:lpstr>
      <vt:lpstr>DILEME GENETSKOG TESTIRANJA</vt:lpstr>
      <vt:lpstr>DILEME GENETSKOG TESTIRANJA</vt:lpstr>
      <vt:lpstr>DILEME GENETSKOG TESTIRANJA</vt:lpstr>
      <vt:lpstr>IV. Dio radionice</vt:lpstr>
      <vt:lpstr>Tko je ukrao automobil? MJESTO ZLOČINA</vt:lpstr>
      <vt:lpstr>Rasprava</vt:lpstr>
      <vt:lpstr>Otkriće strukture DNA</vt:lpstr>
      <vt:lpstr>Mapiranje ljudskog genom – projekt (1990.-2003.)</vt:lpstr>
      <vt:lpstr>Što mislite o ovom oglasu na oglasnoj ploči </vt:lpstr>
      <vt:lpstr>Evaluacija radionice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„Probij“ gensku šifru i „skroji“ svog ljubimca!</dc:title>
  <dc:creator>Ivana Marić Zerdun</dc:creator>
  <cp:lastModifiedBy>Ivana Marić Zerdun</cp:lastModifiedBy>
  <cp:revision>9</cp:revision>
  <dcterms:created xsi:type="dcterms:W3CDTF">2023-01-10T22:59:06Z</dcterms:created>
  <dcterms:modified xsi:type="dcterms:W3CDTF">2023-01-14T13:58:57Z</dcterms:modified>
</cp:coreProperties>
</file>